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82" r:id="rId5"/>
    <p:sldId id="259" r:id="rId6"/>
    <p:sldId id="264" r:id="rId7"/>
    <p:sldId id="265" r:id="rId8"/>
    <p:sldId id="266" r:id="rId9"/>
    <p:sldId id="267" r:id="rId10"/>
    <p:sldId id="280" r:id="rId11"/>
    <p:sldId id="271" r:id="rId12"/>
    <p:sldId id="281" r:id="rId13"/>
    <p:sldId id="273" r:id="rId14"/>
    <p:sldId id="277" r:id="rId15"/>
    <p:sldId id="284" r:id="rId16"/>
    <p:sldId id="275" r:id="rId17"/>
    <p:sldId id="276" r:id="rId18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550"/>
    <p:restoredTop sz="94660"/>
  </p:normalViewPr>
  <p:slideViewPr>
    <p:cSldViewPr showGuides="1">
      <p:cViewPr>
        <p:scale>
          <a:sx n="80" d="100"/>
          <a:sy n="80" d="100"/>
        </p:scale>
        <p:origin x="-660" y="-396"/>
      </p:cViewPr>
      <p:guideLst>
        <p:guide orient="horz" pos="1117"/>
        <p:guide pos="11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16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17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18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4.v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20.wmf"/><Relationship Id="rId3" Type="http://schemas.openxmlformats.org/officeDocument/2006/relationships/oleObject" Target="../embeddings/oleObject6.bin"/><Relationship Id="rId2" Type="http://schemas.openxmlformats.org/officeDocument/2006/relationships/image" Target="../media/image5.png"/><Relationship Id="rId1" Type="http://schemas.openxmlformats.org/officeDocument/2006/relationships/image" Target="../media/image19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5.v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23.wmf"/><Relationship Id="rId4" Type="http://schemas.openxmlformats.org/officeDocument/2006/relationships/oleObject" Target="../embeddings/oleObject9.bin"/><Relationship Id="rId3" Type="http://schemas.openxmlformats.org/officeDocument/2006/relationships/image" Target="../media/image22.wmf"/><Relationship Id="rId2" Type="http://schemas.openxmlformats.org/officeDocument/2006/relationships/oleObject" Target="../embeddings/oleObject8.bin"/><Relationship Id="rId1" Type="http://schemas.openxmlformats.org/officeDocument/2006/relationships/image" Target="../media/image19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5.png"/><Relationship Id="rId3" Type="http://schemas.openxmlformats.org/officeDocument/2006/relationships/image" Target="../media/image7.wmf"/><Relationship Id="rId2" Type="http://schemas.openxmlformats.org/officeDocument/2006/relationships/oleObject" Target="../embeddings/oleObject1.bin"/><Relationship Id="rId1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10.wmf"/><Relationship Id="rId3" Type="http://schemas.openxmlformats.org/officeDocument/2006/relationships/image" Target="../media/image5.png"/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2.vml"/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5.png"/><Relationship Id="rId3" Type="http://schemas.openxmlformats.org/officeDocument/2006/relationships/image" Target="../media/image11.wmf"/><Relationship Id="rId2" Type="http://schemas.openxmlformats.org/officeDocument/2006/relationships/oleObject" Target="../embeddings/oleObject2.bin"/><Relationship Id="rId1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.xml"/><Relationship Id="rId8" Type="http://schemas.openxmlformats.org/officeDocument/2006/relationships/image" Target="../media/image5.png"/><Relationship Id="rId7" Type="http://schemas.openxmlformats.org/officeDocument/2006/relationships/image" Target="../media/image15.wmf"/><Relationship Id="rId6" Type="http://schemas.openxmlformats.org/officeDocument/2006/relationships/oleObject" Target="../embeddings/oleObject5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4.bin"/><Relationship Id="rId3" Type="http://schemas.openxmlformats.org/officeDocument/2006/relationships/image" Target="../media/image13.wmf"/><Relationship Id="rId2" Type="http://schemas.openxmlformats.org/officeDocument/2006/relationships/oleObject" Target="../embeddings/oleObject3.bin"/><Relationship Id="rId10" Type="http://schemas.openxmlformats.org/officeDocument/2006/relationships/vmlDrawing" Target="../drawings/vmlDrawing3.vml"/><Relationship Id="rId1" Type="http://schemas.openxmlformats.org/officeDocument/2006/relationships/image" Target="../media/image1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1"/>
          <p:cNvSpPr/>
          <p:nvPr/>
        </p:nvSpPr>
        <p:spPr>
          <a:xfrm>
            <a:off x="0" y="1227138"/>
            <a:ext cx="9144000" cy="7699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None/>
            </a:pPr>
            <a:r>
              <a:rPr lang="en-US" altLang="zh-CN" sz="4400" dirty="0">
                <a:latin typeface="Times New Roman" panose="02020603050405020304" pitchFamily="18" charset="0"/>
              </a:rPr>
              <a:t>24.1</a:t>
            </a:r>
            <a:r>
              <a:rPr lang="zh-CN" altLang="en-US" sz="4400" b="1" dirty="0">
                <a:latin typeface="Times New Roman" panose="02020603050405020304" pitchFamily="18" charset="0"/>
              </a:rPr>
              <a:t>　圆的有关性质（第</a:t>
            </a:r>
            <a:r>
              <a:rPr lang="en-US" altLang="zh-CN" sz="4400" dirty="0">
                <a:latin typeface="Times New Roman" panose="02020603050405020304" pitchFamily="18" charset="0"/>
              </a:rPr>
              <a:t>4</a:t>
            </a:r>
            <a:r>
              <a:rPr lang="zh-CN" altLang="en-US" sz="4400" b="1" dirty="0">
                <a:latin typeface="Times New Roman" panose="02020603050405020304" pitchFamily="18" charset="0"/>
              </a:rPr>
              <a:t>课时）</a:t>
            </a:r>
            <a:endParaRPr lang="zh-CN" altLang="en-US" sz="4400" dirty="0">
              <a:latin typeface="Times New Roman" panose="02020603050405020304" pitchFamily="18" charset="0"/>
            </a:endParaRPr>
          </a:p>
        </p:txBody>
      </p:sp>
      <p:sp>
        <p:nvSpPr>
          <p:cNvPr id="2051" name="Text Box 6"/>
          <p:cNvSpPr txBox="1"/>
          <p:nvPr/>
        </p:nvSpPr>
        <p:spPr>
          <a:xfrm>
            <a:off x="44450" y="298450"/>
            <a:ext cx="27273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 dirty="0">
                <a:latin typeface="宋体" panose="02010600030101010101" pitchFamily="2" charset="-122"/>
              </a:rPr>
              <a:t>九年级　上册</a:t>
            </a:r>
            <a:endParaRPr lang="zh-CN" altLang="en-US" sz="2400" b="1" dirty="0"/>
          </a:p>
        </p:txBody>
      </p:sp>
      <p:pic>
        <p:nvPicPr>
          <p:cNvPr id="2052" name="Picture 5" descr="E:\李燃\教师教学用书\人民教育电子音像出版社 社标字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2588" y="6237288"/>
            <a:ext cx="2173287" cy="4778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矩形 6"/>
          <p:cNvSpPr/>
          <p:nvPr/>
        </p:nvSpPr>
        <p:spPr>
          <a:xfrm>
            <a:off x="250825" y="328613"/>
            <a:ext cx="2736850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b="1" dirty="0">
                <a:latin typeface="Arial" panose="020B0604020202020204" pitchFamily="34" charset="0"/>
              </a:rPr>
              <a:t>．</a:t>
            </a:r>
            <a:r>
              <a:rPr lang="zh-CN" altLang="en-US" b="1" dirty="0">
                <a:latin typeface="宋体" panose="02010600030101010101" pitchFamily="2" charset="-122"/>
              </a:rPr>
              <a:t>证明猜想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11267" name="Rectangle 7"/>
          <p:cNvSpPr/>
          <p:nvPr/>
        </p:nvSpPr>
        <p:spPr>
          <a:xfrm>
            <a:off x="179388" y="1268413"/>
            <a:ext cx="8964612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圆周角定理：</a:t>
            </a:r>
            <a:endParaRPr lang="en-US" altLang="zh-CN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　　一条弧所对的圆周角等于它所对的圆心角的一半．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11268" name="Picture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43213" y="2492375"/>
            <a:ext cx="2943225" cy="2943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6" descr="t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Text Box 2"/>
          <p:cNvSpPr txBox="1"/>
          <p:nvPr/>
        </p:nvSpPr>
        <p:spPr>
          <a:xfrm>
            <a:off x="179388" y="1268413"/>
            <a:ext cx="9144000" cy="1373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思考：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一条弧所对的圆周角之间有什么关系？同弧或等弧</a:t>
            </a:r>
            <a:br>
              <a:rPr lang="zh-CN" altLang="en-US" sz="2800" b="1" dirty="0">
                <a:latin typeface="Times New Roman" panose="02020603050405020304" pitchFamily="18" charset="0"/>
              </a:rPr>
            </a:br>
            <a:r>
              <a:rPr lang="zh-CN" altLang="en-US" sz="2800" b="1" dirty="0">
                <a:latin typeface="Times New Roman" panose="02020603050405020304" pitchFamily="18" charset="0"/>
              </a:rPr>
              <a:t>所对的圆周角之间有什么关系？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179388" y="2565400"/>
            <a:ext cx="88566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AFDA7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98B95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4905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  <a:t>　　同弧或等弧所对的圆周角相等．</a:t>
            </a:r>
            <a:endParaRPr kumimoji="0" lang="zh-CN" altLang="en-US" sz="28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292" name="矩形 5"/>
          <p:cNvSpPr/>
          <p:nvPr/>
        </p:nvSpPr>
        <p:spPr>
          <a:xfrm>
            <a:off x="250825" y="328613"/>
            <a:ext cx="1873250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en-US" b="1" dirty="0">
                <a:latin typeface="Arial" panose="020B0604020202020204" pitchFamily="34" charset="0"/>
              </a:rPr>
              <a:t>．</a:t>
            </a:r>
            <a:r>
              <a:rPr lang="zh-CN" altLang="en-US" b="1" dirty="0">
                <a:latin typeface="宋体" panose="02010600030101010101" pitchFamily="2" charset="-122"/>
              </a:rPr>
              <a:t>探究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grpSp>
        <p:nvGrpSpPr>
          <p:cNvPr id="12293" name="Group 17"/>
          <p:cNvGrpSpPr/>
          <p:nvPr/>
        </p:nvGrpSpPr>
        <p:grpSpPr>
          <a:xfrm>
            <a:off x="2555875" y="3213100"/>
            <a:ext cx="3086100" cy="3270250"/>
            <a:chOff x="1480" y="1969"/>
            <a:chExt cx="1944" cy="2060"/>
          </a:xfrm>
        </p:grpSpPr>
        <p:pic>
          <p:nvPicPr>
            <p:cNvPr id="12295" name="Picture 1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480" y="2166"/>
              <a:ext cx="1854" cy="185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2296" name="Rectangle 11"/>
            <p:cNvSpPr/>
            <p:nvPr/>
          </p:nvSpPr>
          <p:spPr>
            <a:xfrm>
              <a:off x="2018" y="1969"/>
              <a:ext cx="56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A</a:t>
              </a:r>
              <a:endParaRPr lang="en-US" altLang="zh-CN" sz="2800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12297" name="Rectangle 12"/>
            <p:cNvSpPr/>
            <p:nvPr/>
          </p:nvSpPr>
          <p:spPr>
            <a:xfrm>
              <a:off x="2724" y="2024"/>
              <a:ext cx="56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D</a:t>
              </a:r>
              <a:endParaRPr lang="en-US" altLang="zh-CN" sz="2800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12298" name="Rectangle 13"/>
            <p:cNvSpPr/>
            <p:nvPr/>
          </p:nvSpPr>
          <p:spPr>
            <a:xfrm>
              <a:off x="1565" y="3612"/>
              <a:ext cx="56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B</a:t>
              </a:r>
              <a:endParaRPr lang="en-US" altLang="zh-CN" sz="2800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12299" name="Rectangle 14"/>
            <p:cNvSpPr/>
            <p:nvPr/>
          </p:nvSpPr>
          <p:spPr>
            <a:xfrm>
              <a:off x="2860" y="3702"/>
              <a:ext cx="56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C</a:t>
              </a:r>
              <a:endParaRPr lang="en-US" altLang="zh-CN" sz="2800" i="1" dirty="0">
                <a:latin typeface="Times New Roman" panose="02020603050405020304" pitchFamily="18" charset="0"/>
              </a:endParaRPr>
            </a:p>
          </p:txBody>
        </p:sp>
        <p:sp>
          <p:nvSpPr>
            <p:cNvPr id="12300" name="Rectangle 16"/>
            <p:cNvSpPr/>
            <p:nvPr/>
          </p:nvSpPr>
          <p:spPr>
            <a:xfrm>
              <a:off x="2233" y="3097"/>
              <a:ext cx="56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O</a:t>
              </a:r>
              <a:endParaRPr lang="en-US" altLang="zh-CN" sz="2800" i="1" dirty="0">
                <a:latin typeface="Times New Roman" panose="02020603050405020304" pitchFamily="18" charset="0"/>
              </a:endParaRPr>
            </a:p>
          </p:txBody>
        </p:sp>
      </p:grp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矩形 11"/>
          <p:cNvSpPr/>
          <p:nvPr/>
        </p:nvSpPr>
        <p:spPr>
          <a:xfrm>
            <a:off x="179388" y="1268413"/>
            <a:ext cx="8964612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思考：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半圆（或直径）所对的圆周角有什么特殊性？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79388" y="2205038"/>
            <a:ext cx="896461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AFDA7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98B95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40000" dist="20000" dir="5400000" rotWithShape="0">
                    <a:srgbClr val="000000">
                      <a:alpha val="37999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4905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半圆（或直径）所对的圆周角是直角，</a:t>
            </a:r>
            <a:r>
              <a:rPr kumimoji="0" lang="en-US" altLang="zh-CN" sz="2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°</a:t>
            </a:r>
            <a:r>
              <a:rPr kumimoji="0" lang="zh-CN" alt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的圆周角所对的弦是直径</a:t>
            </a: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kumimoji="0" lang="en-US" altLang="zh-CN" sz="2800" b="1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3316" name="矩形 5"/>
          <p:cNvSpPr/>
          <p:nvPr/>
        </p:nvSpPr>
        <p:spPr>
          <a:xfrm>
            <a:off x="250825" y="328613"/>
            <a:ext cx="1873250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en-US" b="1" dirty="0">
                <a:latin typeface="Arial" panose="020B0604020202020204" pitchFamily="34" charset="0"/>
              </a:rPr>
              <a:t>．</a:t>
            </a:r>
            <a:r>
              <a:rPr lang="zh-CN" altLang="en-US" b="1" dirty="0">
                <a:latin typeface="宋体" panose="02010600030101010101" pitchFamily="2" charset="-122"/>
              </a:rPr>
              <a:t>探究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grpSp>
        <p:nvGrpSpPr>
          <p:cNvPr id="13317" name="Group 19"/>
          <p:cNvGrpSpPr/>
          <p:nvPr/>
        </p:nvGrpSpPr>
        <p:grpSpPr>
          <a:xfrm>
            <a:off x="2916238" y="3141663"/>
            <a:ext cx="3754437" cy="3317875"/>
            <a:chOff x="813" y="1969"/>
            <a:chExt cx="2365" cy="2090"/>
          </a:xfrm>
        </p:grpSpPr>
        <p:pic>
          <p:nvPicPr>
            <p:cNvPr id="13319" name="Picture 1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975" y="2205"/>
              <a:ext cx="1872" cy="185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320" name="Rectangle 11"/>
            <p:cNvSpPr/>
            <p:nvPr/>
          </p:nvSpPr>
          <p:spPr>
            <a:xfrm>
              <a:off x="975" y="2251"/>
              <a:ext cx="43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C</a:t>
              </a:r>
              <a:r>
                <a:rPr lang="en-US" altLang="zh-CN" sz="2400" baseline="-30000" dirty="0">
                  <a:latin typeface="Times New Roman" panose="02020603050405020304" pitchFamily="18" charset="0"/>
                </a:rPr>
                <a:t>1</a:t>
              </a:r>
              <a:endParaRPr lang="en-US" altLang="zh-CN" sz="2400" baseline="-30000" dirty="0">
                <a:latin typeface="Times New Roman" panose="02020603050405020304" pitchFamily="18" charset="0"/>
              </a:endParaRPr>
            </a:p>
          </p:txBody>
        </p:sp>
        <p:sp>
          <p:nvSpPr>
            <p:cNvPr id="13321" name="Rectangle 12"/>
            <p:cNvSpPr/>
            <p:nvPr/>
          </p:nvSpPr>
          <p:spPr>
            <a:xfrm>
              <a:off x="813" y="2976"/>
              <a:ext cx="43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A</a:t>
              </a:r>
              <a:endParaRPr lang="en-US" altLang="zh-CN" sz="2400" i="1" baseline="-30000" dirty="0">
                <a:latin typeface="Times New Roman" panose="02020603050405020304" pitchFamily="18" charset="0"/>
              </a:endParaRPr>
            </a:p>
          </p:txBody>
        </p:sp>
        <p:sp>
          <p:nvSpPr>
            <p:cNvPr id="13322" name="Rectangle 13"/>
            <p:cNvSpPr/>
            <p:nvPr/>
          </p:nvSpPr>
          <p:spPr>
            <a:xfrm>
              <a:off x="1720" y="3103"/>
              <a:ext cx="43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O</a:t>
              </a:r>
              <a:endParaRPr lang="en-US" altLang="zh-CN" sz="2400" i="1" baseline="-30000" dirty="0">
                <a:latin typeface="Times New Roman" panose="02020603050405020304" pitchFamily="18" charset="0"/>
              </a:endParaRPr>
            </a:p>
          </p:txBody>
        </p:sp>
        <p:sp>
          <p:nvSpPr>
            <p:cNvPr id="13323" name="Rectangle 14"/>
            <p:cNvSpPr/>
            <p:nvPr/>
          </p:nvSpPr>
          <p:spPr>
            <a:xfrm>
              <a:off x="2744" y="3022"/>
              <a:ext cx="43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B</a:t>
              </a:r>
              <a:endParaRPr lang="en-US" altLang="zh-CN" sz="2400" i="1" baseline="-30000" dirty="0">
                <a:latin typeface="Times New Roman" panose="02020603050405020304" pitchFamily="18" charset="0"/>
              </a:endParaRPr>
            </a:p>
          </p:txBody>
        </p:sp>
        <p:sp>
          <p:nvSpPr>
            <p:cNvPr id="13324" name="Rectangle 17"/>
            <p:cNvSpPr/>
            <p:nvPr/>
          </p:nvSpPr>
          <p:spPr>
            <a:xfrm>
              <a:off x="1474" y="1969"/>
              <a:ext cx="43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C</a:t>
              </a:r>
              <a:r>
                <a:rPr lang="en-US" altLang="zh-CN" sz="2400" baseline="-30000" dirty="0">
                  <a:latin typeface="Times New Roman" panose="02020603050405020304" pitchFamily="18" charset="0"/>
                </a:rPr>
                <a:t>2</a:t>
              </a:r>
              <a:endParaRPr lang="en-US" altLang="zh-CN" sz="2400" baseline="-30000" dirty="0">
                <a:latin typeface="Times New Roman" panose="02020603050405020304" pitchFamily="18" charset="0"/>
              </a:endParaRPr>
            </a:p>
          </p:txBody>
        </p:sp>
        <p:sp>
          <p:nvSpPr>
            <p:cNvPr id="13325" name="Rectangle 18"/>
            <p:cNvSpPr/>
            <p:nvPr/>
          </p:nvSpPr>
          <p:spPr>
            <a:xfrm>
              <a:off x="2154" y="2060"/>
              <a:ext cx="43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</a:rPr>
                <a:t>C</a:t>
              </a:r>
              <a:r>
                <a:rPr lang="en-US" altLang="zh-CN" sz="2400" baseline="-30000" dirty="0">
                  <a:latin typeface="Times New Roman" panose="02020603050405020304" pitchFamily="18" charset="0"/>
                </a:rPr>
                <a:t>3</a:t>
              </a:r>
              <a:endParaRPr lang="en-US" altLang="zh-CN" sz="2400" baseline="-30000" dirty="0">
                <a:latin typeface="Times New Roman" panose="02020603050405020304" pitchFamily="18" charset="0"/>
              </a:endParaRPr>
            </a:p>
          </p:txBody>
        </p:sp>
      </p:grp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矩形 11"/>
          <p:cNvSpPr/>
          <p:nvPr/>
        </p:nvSpPr>
        <p:spPr>
          <a:xfrm>
            <a:off x="179388" y="1268413"/>
            <a:ext cx="8964612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如图，⊙</a:t>
            </a:r>
            <a:r>
              <a:rPr lang="pt-BR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的直径 </a:t>
            </a:r>
            <a:r>
              <a:rPr lang="pt-BR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 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为 </a:t>
            </a:r>
            <a:r>
              <a:rPr lang="pt-BR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cm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，弦 </a:t>
            </a:r>
            <a:r>
              <a:rPr lang="pt-BR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 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为 </a:t>
            </a:r>
            <a:r>
              <a:rPr lang="pt-BR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cm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br>
              <a:rPr lang="pt-BR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</a:t>
            </a:r>
            <a:r>
              <a:rPr lang="pt-BR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ACB 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的平分线交⊙</a:t>
            </a:r>
            <a:r>
              <a:rPr lang="pt-BR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于点 </a:t>
            </a:r>
            <a:r>
              <a:rPr lang="pt-BR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，求 </a:t>
            </a:r>
            <a:r>
              <a:rPr lang="pt-BR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BC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pt-BR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pt-BR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BD 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的长．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14339" name="矩形 5"/>
          <p:cNvSpPr/>
          <p:nvPr/>
        </p:nvSpPr>
        <p:spPr>
          <a:xfrm>
            <a:off x="250825" y="328613"/>
            <a:ext cx="1873250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en-US" b="1" dirty="0">
                <a:latin typeface="Arial" panose="020B0604020202020204" pitchFamily="34" charset="0"/>
              </a:rPr>
              <a:t>．</a:t>
            </a:r>
            <a:r>
              <a:rPr lang="zh-CN" altLang="en-US" b="1" dirty="0">
                <a:latin typeface="宋体" panose="02010600030101010101" pitchFamily="2" charset="-122"/>
              </a:rPr>
              <a:t>应用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14350" name="矩形 11"/>
          <p:cNvSpPr/>
          <p:nvPr/>
        </p:nvSpPr>
        <p:spPr>
          <a:xfrm>
            <a:off x="179388" y="2570163"/>
            <a:ext cx="69850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解：连接 </a:t>
            </a:r>
            <a:r>
              <a:rPr lang="pt-BR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pt-BR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pt-BR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BD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 </a:t>
            </a: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</a:t>
            </a:r>
            <a:endParaRPr lang="zh-CN" alt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14341" name="Group 29"/>
          <p:cNvGrpSpPr/>
          <p:nvPr/>
        </p:nvGrpSpPr>
        <p:grpSpPr>
          <a:xfrm>
            <a:off x="5435600" y="2205038"/>
            <a:ext cx="3744913" cy="3600450"/>
            <a:chOff x="3424" y="1389"/>
            <a:chExt cx="2359" cy="2268"/>
          </a:xfrm>
        </p:grpSpPr>
        <p:sp>
          <p:nvSpPr>
            <p:cNvPr id="2" name="Rectangle 12"/>
            <p:cNvSpPr/>
            <p:nvPr/>
          </p:nvSpPr>
          <p:spPr>
            <a:xfrm>
              <a:off x="3424" y="2341"/>
              <a:ext cx="40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pt-BR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4351" name="Rectangle 13"/>
            <p:cNvSpPr/>
            <p:nvPr/>
          </p:nvSpPr>
          <p:spPr>
            <a:xfrm>
              <a:off x="4104" y="1389"/>
              <a:ext cx="40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pt-BR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4352" name="Rectangle 14"/>
            <p:cNvSpPr/>
            <p:nvPr/>
          </p:nvSpPr>
          <p:spPr>
            <a:xfrm>
              <a:off x="5374" y="2341"/>
              <a:ext cx="40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pt-BR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4353" name="Rectangle 15"/>
            <p:cNvSpPr/>
            <p:nvPr/>
          </p:nvSpPr>
          <p:spPr>
            <a:xfrm>
              <a:off x="4422" y="3330"/>
              <a:ext cx="40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pt-BR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4354" name="Rectangle 17"/>
            <p:cNvSpPr/>
            <p:nvPr/>
          </p:nvSpPr>
          <p:spPr>
            <a:xfrm>
              <a:off x="4422" y="2205"/>
              <a:ext cx="40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pt-BR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14355" name="Picture 2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593" y="1570"/>
              <a:ext cx="1872" cy="186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4370" name="Line 34"/>
          <p:cNvSpPr/>
          <p:nvPr/>
        </p:nvSpPr>
        <p:spPr>
          <a:xfrm>
            <a:off x="7202488" y="3952875"/>
            <a:ext cx="1587" cy="1371600"/>
          </a:xfrm>
          <a:prstGeom prst="line">
            <a:avLst/>
          </a:prstGeom>
          <a:ln w="28575" cap="flat" cmpd="sng">
            <a:solidFill>
              <a:srgbClr val="0000FF"/>
            </a:solidFill>
            <a:prstDash val="dash"/>
            <a:headEnd type="none" w="med" len="med"/>
            <a:tailEnd type="none" w="med" len="med"/>
          </a:ln>
        </p:spPr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Line 19"/>
          <p:cNvSpPr>
            <a:spLocks noChangeAspect="1"/>
          </p:cNvSpPr>
          <p:nvPr/>
        </p:nvSpPr>
        <p:spPr>
          <a:xfrm>
            <a:off x="5815013" y="3962400"/>
            <a:ext cx="1385887" cy="1384300"/>
          </a:xfrm>
          <a:prstGeom prst="line">
            <a:avLst/>
          </a:prstGeom>
          <a:ln w="28575" cap="flat" cmpd="sng">
            <a:solidFill>
              <a:srgbClr val="0000FF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14356" name="Line 20"/>
          <p:cNvSpPr>
            <a:spLocks noChangeAspect="1"/>
          </p:cNvSpPr>
          <p:nvPr/>
        </p:nvSpPr>
        <p:spPr>
          <a:xfrm flipH="1">
            <a:off x="7196138" y="3960813"/>
            <a:ext cx="1385887" cy="1385887"/>
          </a:xfrm>
          <a:prstGeom prst="line">
            <a:avLst/>
          </a:prstGeom>
          <a:ln w="28575" cap="flat" cmpd="sng">
            <a:solidFill>
              <a:srgbClr val="0000FF"/>
            </a:solidFill>
            <a:prstDash val="dash"/>
            <a:headEnd type="none" w="med" len="med"/>
            <a:tailEnd type="none" w="med" len="med"/>
          </a:ln>
        </p:spPr>
      </p:sp>
      <p:grpSp>
        <p:nvGrpSpPr>
          <p:cNvPr id="14358" name="Group 22"/>
          <p:cNvGrpSpPr/>
          <p:nvPr/>
        </p:nvGrpSpPr>
        <p:grpSpPr>
          <a:xfrm>
            <a:off x="179388" y="2997200"/>
            <a:ext cx="6985000" cy="1800225"/>
            <a:chOff x="113" y="1888"/>
            <a:chExt cx="4400" cy="1134"/>
          </a:xfrm>
        </p:grpSpPr>
        <p:graphicFrame>
          <p:nvGraphicFramePr>
            <p:cNvPr id="14347" name="Object 23"/>
            <p:cNvGraphicFramePr>
              <a:graphicFrameLocks noChangeAspect="1"/>
            </p:cNvGraphicFramePr>
            <p:nvPr/>
          </p:nvGraphicFramePr>
          <p:xfrm>
            <a:off x="567" y="2704"/>
            <a:ext cx="1184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9" name="" r:id="rId3" imgW="1879600" imgH="431800" progId="Equation.3">
                    <p:embed/>
                  </p:oleObj>
                </mc:Choice>
                <mc:Fallback>
                  <p:oleObj name="" r:id="rId3" imgW="1879600" imgH="431800" progId="Equation.3">
                    <p:embed/>
                    <p:pic>
                      <p:nvPicPr>
                        <p:cNvPr id="0" name="图片 3078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567" y="2704"/>
                          <a:ext cx="1184" cy="27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4348" name="Object 24"/>
            <p:cNvGraphicFramePr>
              <a:graphicFrameLocks noChangeAspect="1"/>
            </p:cNvGraphicFramePr>
            <p:nvPr/>
          </p:nvGraphicFramePr>
          <p:xfrm>
            <a:off x="1882" y="2704"/>
            <a:ext cx="880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0" name="" r:id="rId5" imgW="1397000" imgH="431800" progId="Equation.3">
                    <p:embed/>
                  </p:oleObj>
                </mc:Choice>
                <mc:Fallback>
                  <p:oleObj name="" r:id="rId5" imgW="1397000" imgH="431800" progId="Equation.3">
                    <p:embed/>
                    <p:pic>
                      <p:nvPicPr>
                        <p:cNvPr id="0" name="图片 3079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1882" y="2704"/>
                          <a:ext cx="880" cy="27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4349" name="矩形 11"/>
            <p:cNvSpPr/>
            <p:nvPr/>
          </p:nvSpPr>
          <p:spPr>
            <a:xfrm>
              <a:off x="113" y="1888"/>
              <a:ext cx="4400" cy="113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∵　</a:t>
              </a:r>
              <a:r>
                <a:rPr lang="pt-BR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AB </a:t>
              </a: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是⊙</a:t>
              </a:r>
              <a:r>
                <a:rPr lang="pt-BR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 </a:t>
              </a: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的直径，</a:t>
              </a:r>
              <a:endPara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∴</a:t>
              </a: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　</a:t>
              </a:r>
              <a:r>
                <a:rPr lang="zh-CN" altLang="en-US" sz="28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</a:t>
              </a:r>
              <a:r>
                <a:rPr lang="pt-BR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ACB=</a:t>
              </a:r>
              <a:r>
                <a:rPr lang="en-US" altLang="zh-CN" sz="28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</a:t>
              </a:r>
              <a:r>
                <a:rPr lang="pt-BR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ADB=</a:t>
              </a:r>
              <a:r>
                <a:rPr lang="pt-BR" altLang="zh-CN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90</a:t>
              </a:r>
              <a:r>
                <a:rPr lang="en-US" altLang="zh-CN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°</a:t>
              </a: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．</a:t>
              </a:r>
              <a:endPara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在 </a:t>
              </a:r>
              <a:r>
                <a:rPr lang="en-US" altLang="zh-CN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</a:t>
              </a:r>
              <a:r>
                <a:rPr lang="zh-CN" alt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△</a:t>
              </a:r>
              <a:r>
                <a:rPr lang="pt-BR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ABC </a:t>
              </a: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中，</a:t>
              </a:r>
              <a:endPara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pt-BR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BC</a:t>
              </a:r>
              <a:r>
                <a:rPr lang="en-US" altLang="zh-CN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zh-CN" alt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　　 </a:t>
              </a:r>
              <a:r>
                <a:rPr lang="en-US" altLang="zh-CN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zh-CN" alt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　</a:t>
              </a:r>
              <a:r>
                <a:rPr lang="en-US" altLang="zh-CN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=8</a:t>
              </a: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（</a:t>
              </a:r>
              <a:r>
                <a:rPr lang="en-US" altLang="zh-CN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cm</a:t>
              </a: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）</a:t>
              </a:r>
              <a:r>
                <a:rPr lang="zh-CN" alt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　</a:t>
              </a:r>
              <a:endParaRPr lang="zh-CN" altLang="en-US" sz="28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矩形 11"/>
          <p:cNvSpPr/>
          <p:nvPr/>
        </p:nvSpPr>
        <p:spPr>
          <a:xfrm>
            <a:off x="179388" y="1268413"/>
            <a:ext cx="8964612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如图，⊙</a:t>
            </a:r>
            <a:r>
              <a:rPr lang="pt-BR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的直径 </a:t>
            </a:r>
            <a:r>
              <a:rPr lang="pt-BR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AB 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为 </a:t>
            </a:r>
            <a:r>
              <a:rPr lang="pt-BR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cm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，弦 </a:t>
            </a:r>
            <a:r>
              <a:rPr lang="pt-BR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 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为 </a:t>
            </a:r>
            <a:r>
              <a:rPr lang="pt-BR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cm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br>
              <a:rPr lang="pt-BR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</a:t>
            </a:r>
            <a:r>
              <a:rPr lang="pt-BR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ACB 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的平分线交⊙</a:t>
            </a:r>
            <a:r>
              <a:rPr lang="pt-BR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于点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，求 </a:t>
            </a:r>
            <a:r>
              <a:rPr lang="pt-BR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BC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pt-BR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pt-BR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BD 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的长．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15363" name="矩形 5"/>
          <p:cNvSpPr/>
          <p:nvPr/>
        </p:nvSpPr>
        <p:spPr>
          <a:xfrm>
            <a:off x="250825" y="328613"/>
            <a:ext cx="1873250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en-US" b="1" dirty="0">
                <a:latin typeface="Arial" panose="020B0604020202020204" pitchFamily="34" charset="0"/>
              </a:rPr>
              <a:t>．</a:t>
            </a:r>
            <a:r>
              <a:rPr lang="zh-CN" altLang="en-US" b="1" dirty="0">
                <a:latin typeface="宋体" panose="02010600030101010101" pitchFamily="2" charset="-122"/>
              </a:rPr>
              <a:t>应用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grpSp>
        <p:nvGrpSpPr>
          <p:cNvPr id="15364" name="Group 9"/>
          <p:cNvGrpSpPr/>
          <p:nvPr/>
        </p:nvGrpSpPr>
        <p:grpSpPr>
          <a:xfrm>
            <a:off x="5435600" y="2205038"/>
            <a:ext cx="3744913" cy="3600450"/>
            <a:chOff x="3424" y="1389"/>
            <a:chExt cx="2359" cy="2268"/>
          </a:xfrm>
        </p:grpSpPr>
        <p:sp>
          <p:nvSpPr>
            <p:cNvPr id="15375" name="Rectangle 10"/>
            <p:cNvSpPr/>
            <p:nvPr/>
          </p:nvSpPr>
          <p:spPr>
            <a:xfrm>
              <a:off x="3424" y="2341"/>
              <a:ext cx="40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pt-BR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5376" name="Rectangle 11"/>
            <p:cNvSpPr/>
            <p:nvPr/>
          </p:nvSpPr>
          <p:spPr>
            <a:xfrm>
              <a:off x="4104" y="1389"/>
              <a:ext cx="40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pt-BR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5377" name="Rectangle 12"/>
            <p:cNvSpPr/>
            <p:nvPr/>
          </p:nvSpPr>
          <p:spPr>
            <a:xfrm>
              <a:off x="5374" y="2341"/>
              <a:ext cx="40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pt-BR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5378" name="Rectangle 13"/>
            <p:cNvSpPr/>
            <p:nvPr/>
          </p:nvSpPr>
          <p:spPr>
            <a:xfrm>
              <a:off x="4422" y="3330"/>
              <a:ext cx="40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pt-BR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5379" name="Rectangle 14"/>
            <p:cNvSpPr/>
            <p:nvPr/>
          </p:nvSpPr>
          <p:spPr>
            <a:xfrm>
              <a:off x="4422" y="2205"/>
              <a:ext cx="40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pt-BR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15380" name="Picture 1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593" y="1570"/>
              <a:ext cx="1872" cy="1860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5365" name="Line 17"/>
          <p:cNvSpPr/>
          <p:nvPr/>
        </p:nvSpPr>
        <p:spPr>
          <a:xfrm>
            <a:off x="7202488" y="3952875"/>
            <a:ext cx="1587" cy="1371600"/>
          </a:xfrm>
          <a:prstGeom prst="line">
            <a:avLst/>
          </a:prstGeom>
          <a:ln w="28575" cap="flat" cmpd="sng">
            <a:solidFill>
              <a:srgbClr val="0000FF"/>
            </a:solidFill>
            <a:prstDash val="dash"/>
            <a:headEnd type="none" w="med" len="med"/>
            <a:tailEnd type="none" w="med" len="med"/>
          </a:ln>
        </p:spPr>
      </p:sp>
      <p:grpSp>
        <p:nvGrpSpPr>
          <p:cNvPr id="15366" name="Group 18"/>
          <p:cNvGrpSpPr/>
          <p:nvPr/>
        </p:nvGrpSpPr>
        <p:grpSpPr>
          <a:xfrm>
            <a:off x="941388" y="2636838"/>
            <a:ext cx="5143500" cy="3960812"/>
            <a:chOff x="593" y="799"/>
            <a:chExt cx="3240" cy="2495"/>
          </a:xfrm>
        </p:grpSpPr>
        <p:sp>
          <p:nvSpPr>
            <p:cNvPr id="15370" name="矩形 10"/>
            <p:cNvSpPr/>
            <p:nvPr/>
          </p:nvSpPr>
          <p:spPr>
            <a:xfrm>
              <a:off x="593" y="799"/>
              <a:ext cx="3240" cy="167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pt-BR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∵</a:t>
              </a:r>
              <a:r>
                <a:rPr lang="zh-CN" altLang="pt-BR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　</a:t>
              </a:r>
              <a:r>
                <a:rPr lang="pt-BR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pt-BR" altLang="en-US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  <a:r>
                <a:rPr lang="pt-BR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平分</a:t>
              </a:r>
              <a:r>
                <a:rPr lang="en-US" altLang="en-US" sz="28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</a:t>
              </a:r>
              <a:r>
                <a:rPr lang="pt-BR" altLang="en-US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ACB</a:t>
              </a: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，</a:t>
              </a:r>
              <a:endPara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∴</a:t>
              </a: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　</a:t>
              </a:r>
              <a:r>
                <a:rPr lang="zh-CN" altLang="en-US" sz="28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</a:t>
              </a:r>
              <a:r>
                <a:rPr lang="pt-BR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ACD=</a:t>
              </a:r>
              <a:r>
                <a:rPr lang="en-US" altLang="zh-CN" sz="28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</a:t>
              </a:r>
              <a:r>
                <a:rPr lang="pt-BR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BCD</a:t>
              </a: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， </a:t>
              </a:r>
              <a:endPara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∴</a:t>
              </a: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　</a:t>
              </a:r>
              <a:r>
                <a:rPr lang="zh-CN" altLang="en-US" sz="28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</a:t>
              </a:r>
              <a:r>
                <a:rPr lang="pt-BR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AOD=</a:t>
              </a:r>
              <a:r>
                <a:rPr lang="en-US" altLang="zh-CN" sz="2800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</a:t>
              </a:r>
              <a:r>
                <a:rPr lang="pt-BR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BOD</a:t>
              </a: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．</a:t>
              </a:r>
              <a:endPara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∴</a:t>
              </a: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　</a:t>
              </a:r>
              <a:r>
                <a:rPr lang="pt-BR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AD=BD</a:t>
              </a: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．</a:t>
              </a:r>
              <a:endPara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在 </a:t>
              </a:r>
              <a:r>
                <a:rPr lang="en-US" altLang="zh-CN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Rt</a:t>
              </a:r>
              <a:r>
                <a:rPr lang="zh-CN" alt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△</a:t>
              </a:r>
              <a:r>
                <a:rPr lang="pt-BR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ABD </a:t>
              </a: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中，</a:t>
              </a:r>
              <a:endPara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　    </a:t>
              </a: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AD</a:t>
              </a:r>
              <a:r>
                <a:rPr lang="en-US" altLang="zh-CN" sz="2400" baseline="5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BD</a:t>
              </a:r>
              <a:r>
                <a:rPr lang="en-US" altLang="zh-CN" sz="2400" baseline="5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AB</a:t>
              </a:r>
              <a:r>
                <a:rPr lang="en-US" altLang="zh-CN" sz="2400" baseline="5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 </a:t>
              </a: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，</a:t>
              </a:r>
              <a:endParaRPr lang="en-US" altLang="zh-CN" sz="2800" b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5371" name="Rectangle 20"/>
            <p:cNvSpPr/>
            <p:nvPr/>
          </p:nvSpPr>
          <p:spPr>
            <a:xfrm>
              <a:off x="612" y="2559"/>
              <a:ext cx="2812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∴</a:t>
              </a: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  <a:sym typeface="Symbol" panose="05050102010706020507" pitchFamily="18" charset="2"/>
                </a:rPr>
                <a:t>　</a:t>
              </a:r>
              <a:r>
                <a:rPr lang="pt-BR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AD=BD</a:t>
              </a:r>
              <a:r>
                <a:rPr lang="pt-BR" altLang="zh-CN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zh-CN" altLang="pt-BR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　　</a:t>
              </a:r>
              <a:endParaRPr lang="zh-CN" altLang="en-US" sz="2800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graphicFrame>
          <p:nvGraphicFramePr>
            <p:cNvPr id="15372" name="Object 21"/>
            <p:cNvGraphicFramePr>
              <a:graphicFrameLocks noChangeAspect="1"/>
            </p:cNvGraphicFramePr>
            <p:nvPr/>
          </p:nvGraphicFramePr>
          <p:xfrm>
            <a:off x="2021" y="2432"/>
            <a:ext cx="632" cy="5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8" name="" r:id="rId2" imgW="1002665" imgH="862965" progId="Equation.3">
                    <p:embed/>
                  </p:oleObj>
                </mc:Choice>
                <mc:Fallback>
                  <p:oleObj name="" r:id="rId2" imgW="1002665" imgH="862965" progId="Equation.3">
                    <p:embed/>
                    <p:pic>
                      <p:nvPicPr>
                        <p:cNvPr id="0" name="图片 3077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2021" y="2432"/>
                          <a:ext cx="632" cy="544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373" name="Rectangle 22"/>
            <p:cNvSpPr/>
            <p:nvPr/>
          </p:nvSpPr>
          <p:spPr>
            <a:xfrm>
              <a:off x="1791" y="2967"/>
              <a:ext cx="1951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pt-BR" altLang="zh-CN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</a:t>
              </a:r>
              <a:r>
                <a:rPr lang="zh-CN" altLang="pt-BR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</a:t>
              </a:r>
              <a:r>
                <a:rPr lang="zh-CN" altLang="pt-BR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（</a:t>
              </a:r>
              <a:r>
                <a:rPr lang="pt-BR" altLang="zh-CN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cm</a:t>
              </a:r>
              <a:r>
                <a:rPr lang="zh-CN" altLang="pt-BR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）</a:t>
              </a: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．</a:t>
              </a:r>
              <a:endParaRPr lang="zh-CN" alt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graphicFrame>
          <p:nvGraphicFramePr>
            <p:cNvPr id="15374" name="Object 23"/>
            <p:cNvGraphicFramePr>
              <a:graphicFrameLocks noChangeAspect="1"/>
            </p:cNvGraphicFramePr>
            <p:nvPr/>
          </p:nvGraphicFramePr>
          <p:xfrm>
            <a:off x="2008" y="3017"/>
            <a:ext cx="400" cy="2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1" name="" r:id="rId4" imgW="635000" imgH="368300" progId="Equation.3">
                    <p:embed/>
                  </p:oleObj>
                </mc:Choice>
                <mc:Fallback>
                  <p:oleObj name="" r:id="rId4" imgW="635000" imgH="368300" progId="Equation.3">
                    <p:embed/>
                    <p:pic>
                      <p:nvPicPr>
                        <p:cNvPr id="0" name="图片 3080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2008" y="3017"/>
                          <a:ext cx="400" cy="232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368" name="Line 20"/>
          <p:cNvSpPr>
            <a:spLocks noChangeAspect="1"/>
          </p:cNvSpPr>
          <p:nvPr/>
        </p:nvSpPr>
        <p:spPr>
          <a:xfrm>
            <a:off x="5815013" y="3962400"/>
            <a:ext cx="1385887" cy="1384300"/>
          </a:xfrm>
          <a:prstGeom prst="line">
            <a:avLst/>
          </a:prstGeom>
          <a:ln w="28575" cap="flat" cmpd="sng">
            <a:solidFill>
              <a:srgbClr val="0000FF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15369" name="Line 21"/>
          <p:cNvSpPr>
            <a:spLocks noChangeAspect="1"/>
          </p:cNvSpPr>
          <p:nvPr/>
        </p:nvSpPr>
        <p:spPr>
          <a:xfrm flipH="1">
            <a:off x="7196138" y="3960813"/>
            <a:ext cx="1385887" cy="1385887"/>
          </a:xfrm>
          <a:prstGeom prst="line">
            <a:avLst/>
          </a:prstGeom>
          <a:ln w="28575" cap="flat" cmpd="sng">
            <a:solidFill>
              <a:srgbClr val="0000FF"/>
            </a:solidFill>
            <a:prstDash val="dash"/>
            <a:headEnd type="none" w="med" len="med"/>
            <a:tailEnd type="none" w="med" len="med"/>
          </a:ln>
        </p:spPr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矩形 11"/>
          <p:cNvSpPr/>
          <p:nvPr/>
        </p:nvSpPr>
        <p:spPr>
          <a:xfrm>
            <a:off x="179388" y="1989138"/>
            <a:ext cx="8964612" cy="1800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（</a:t>
            </a:r>
            <a:r>
              <a:rPr lang="en-US" altLang="zh-CN" sz="2800" dirty="0">
                <a:latin typeface="Times New Roman" panose="02020603050405020304" pitchFamily="18" charset="0"/>
              </a:rPr>
              <a:t>1</a:t>
            </a:r>
            <a:r>
              <a:rPr lang="zh-CN" altLang="en-US" sz="2800" b="1" dirty="0">
                <a:latin typeface="Times New Roman" panose="02020603050405020304" pitchFamily="18" charset="0"/>
              </a:rPr>
              <a:t>）本节课学习了哪些主要内容？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2800" b="1" dirty="0">
              <a:latin typeface="Times New Roman" panose="02020603050405020304" pitchFamily="18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（</a:t>
            </a:r>
            <a:r>
              <a:rPr lang="en-US" altLang="zh-CN" sz="2800" dirty="0">
                <a:latin typeface="Times New Roman" panose="02020603050405020304" pitchFamily="18" charset="0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</a:rPr>
              <a:t>）我们是怎样探究圆周角定理的？在证明过程</a:t>
            </a:r>
            <a:br>
              <a:rPr lang="zh-CN" altLang="en-US" sz="2800" b="1" dirty="0">
                <a:latin typeface="Times New Roman" panose="02020603050405020304" pitchFamily="18" charset="0"/>
              </a:rPr>
            </a:br>
            <a:r>
              <a:rPr lang="zh-CN" altLang="en-US" sz="2800" b="1" dirty="0">
                <a:latin typeface="Times New Roman" panose="02020603050405020304" pitchFamily="18" charset="0"/>
              </a:rPr>
              <a:t>中用到了哪些思想方法？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16387" name="矩形 7"/>
          <p:cNvSpPr/>
          <p:nvPr/>
        </p:nvSpPr>
        <p:spPr>
          <a:xfrm>
            <a:off x="250825" y="328613"/>
            <a:ext cx="2736850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．课堂小结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矩形 11"/>
          <p:cNvSpPr/>
          <p:nvPr/>
        </p:nvSpPr>
        <p:spPr>
          <a:xfrm>
            <a:off x="179388" y="1989138"/>
            <a:ext cx="896461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教科书第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88 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页　练习第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题．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17411" name="矩形 7"/>
          <p:cNvSpPr/>
          <p:nvPr/>
        </p:nvSpPr>
        <p:spPr>
          <a:xfrm>
            <a:off x="250825" y="328613"/>
            <a:ext cx="2736850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zh-CN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．布置作业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内容占位符 2"/>
          <p:cNvSpPr>
            <a:spLocks noGrp="1"/>
          </p:cNvSpPr>
          <p:nvPr>
            <p:ph idx="1"/>
          </p:nvPr>
        </p:nvSpPr>
        <p:spPr>
          <a:xfrm>
            <a:off x="179388" y="1773238"/>
            <a:ext cx="8964612" cy="1373187"/>
          </a:xfrm>
          <a:ln/>
        </p:spPr>
        <p:txBody>
          <a:bodyPr vert="horz" wrap="square" lIns="91440" tIns="45720" rIns="91440" bIns="45720" anchor="t">
            <a:spAutoFit/>
          </a:bodyPr>
          <a:p>
            <a:pPr eaLnBrk="1" hangingPunct="1"/>
            <a:r>
              <a:rPr lang="zh-CN" altLang="en-US" sz="2800" b="1" dirty="0">
                <a:latin typeface="宋体" panose="02010600030101010101" pitchFamily="2" charset="-122"/>
              </a:rPr>
              <a:t>本课</a:t>
            </a:r>
            <a:r>
              <a:rPr lang="zh-CN" altLang="en-US" sz="2800" b="1" dirty="0"/>
              <a:t>是在学习了垂径定理、圆心角及弧、弦、圆心角的关系的基础上探究同弧（或等弧）所对圆周角之间以及圆周角与圆心角之间的数量关系</a:t>
            </a:r>
            <a:r>
              <a:rPr lang="zh-CN" altLang="en-US" sz="2800" b="1" dirty="0">
                <a:latin typeface="宋体" panose="02010600030101010101" pitchFamily="2" charset="-122"/>
              </a:rPr>
              <a:t>．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3075" name="Text Box 5"/>
          <p:cNvSpPr txBox="1"/>
          <p:nvPr/>
        </p:nvSpPr>
        <p:spPr>
          <a:xfrm>
            <a:off x="250825" y="620713"/>
            <a:ext cx="302418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latin typeface="宋体" panose="02010600030101010101" pitchFamily="2" charset="-122"/>
              </a:rPr>
              <a:t>课件说</a:t>
            </a:r>
            <a:r>
              <a:rPr lang="zh-CN" altLang="en-US" sz="4000" b="1" dirty="0"/>
              <a:t>明</a:t>
            </a:r>
            <a:endParaRPr lang="zh-CN" altLang="en-US" sz="4000" b="1" dirty="0"/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098" name="内容占位符 2"/>
          <p:cNvSpPr txBox="1"/>
          <p:nvPr/>
        </p:nvSpPr>
        <p:spPr>
          <a:xfrm>
            <a:off x="179388" y="1773238"/>
            <a:ext cx="8964612" cy="30813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eaLnBrk="1" hangingPunct="1">
              <a:spcBef>
                <a:spcPct val="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学习目标：</a:t>
            </a:r>
            <a:br>
              <a:rPr lang="zh-CN" altLang="en-US" sz="2800" b="1" dirty="0">
                <a:latin typeface="Times New Roman" panose="02020603050405020304" pitchFamily="18" charset="0"/>
              </a:rPr>
            </a:b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r>
              <a:rPr lang="zh-CN" altLang="en-US" sz="2800" b="1" dirty="0">
                <a:latin typeface="Times New Roman" panose="02020603050405020304" pitchFamily="18" charset="0"/>
              </a:rPr>
              <a:t>了解并证明圆周角定理及其推论；</a:t>
            </a:r>
            <a:br>
              <a:rPr lang="zh-CN" altLang="en-US" sz="2800" b="1" dirty="0">
                <a:latin typeface="Times New Roman" panose="02020603050405020304" pitchFamily="18" charset="0"/>
              </a:rPr>
            </a:br>
            <a:r>
              <a:rPr lang="en-US" altLang="zh-CN" sz="2800" dirty="0">
                <a:latin typeface="Times New Roman" panose="02020603050405020304" pitchFamily="18" charset="0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</a:rPr>
              <a:t>．经历探究同弧（或等弧）所对圆周角与圆心角之</a:t>
            </a:r>
            <a:br>
              <a:rPr lang="zh-CN" altLang="en-US" sz="2800" b="1" dirty="0">
                <a:latin typeface="Times New Roman" panose="02020603050405020304" pitchFamily="18" charset="0"/>
              </a:rPr>
            </a:br>
            <a:r>
              <a:rPr lang="zh-CN" altLang="en-US" sz="2800" b="1" dirty="0">
                <a:latin typeface="Times New Roman" panose="02020603050405020304" pitchFamily="18" charset="0"/>
              </a:rPr>
              <a:t>　  间的关系的过程，进一步体会分类讨论、转化的</a:t>
            </a:r>
            <a:br>
              <a:rPr lang="zh-CN" altLang="en-US" sz="2800" b="1" dirty="0">
                <a:latin typeface="Times New Roman" panose="02020603050405020304" pitchFamily="18" charset="0"/>
              </a:rPr>
            </a:br>
            <a:r>
              <a:rPr lang="zh-CN" altLang="en-US" sz="2800" b="1" dirty="0">
                <a:latin typeface="Times New Roman" panose="02020603050405020304" pitchFamily="18" charset="0"/>
              </a:rPr>
              <a:t>　  思想方法．</a:t>
            </a:r>
            <a:endParaRPr lang="zh-CN" altLang="en-US" sz="2800" b="1" dirty="0">
              <a:latin typeface="Times New Roman" panose="02020603050405020304" pitchFamily="18" charset="0"/>
            </a:endParaRPr>
          </a:p>
          <a:p>
            <a:pPr marL="342900" lvl="0" indent="-342900" eaLnBrk="1" hangingPunct="1">
              <a:spcBef>
                <a:spcPct val="0"/>
              </a:spcBef>
            </a:pPr>
            <a:r>
              <a:rPr lang="zh-CN" altLang="en-US" sz="2800" b="1" dirty="0">
                <a:latin typeface="Times New Roman" panose="02020603050405020304" pitchFamily="18" charset="0"/>
              </a:rPr>
              <a:t>学习重点：</a:t>
            </a:r>
            <a:br>
              <a:rPr lang="zh-CN" altLang="en-US" sz="2800" b="1" dirty="0">
                <a:latin typeface="Times New Roman" panose="02020603050405020304" pitchFamily="18" charset="0"/>
              </a:rPr>
            </a:br>
            <a:r>
              <a:rPr lang="zh-CN" altLang="en-US" sz="2800" b="1" dirty="0">
                <a:latin typeface="Times New Roman" panose="02020603050405020304" pitchFamily="18" charset="0"/>
              </a:rPr>
              <a:t>圆周角定理．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4099" name="Text Box 5"/>
          <p:cNvSpPr txBox="1"/>
          <p:nvPr/>
        </p:nvSpPr>
        <p:spPr>
          <a:xfrm>
            <a:off x="250825" y="620713"/>
            <a:ext cx="302418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000" b="1" dirty="0">
                <a:latin typeface="宋体" panose="02010600030101010101" pitchFamily="2" charset="-122"/>
              </a:rPr>
              <a:t>课件说</a:t>
            </a:r>
            <a:r>
              <a:rPr lang="zh-CN" altLang="en-US" sz="4000" b="1" dirty="0"/>
              <a:t>明</a:t>
            </a:r>
            <a:endParaRPr lang="zh-CN" altLang="en-US" sz="4000" b="1" dirty="0"/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矩形 4"/>
          <p:cNvSpPr/>
          <p:nvPr/>
        </p:nvSpPr>
        <p:spPr>
          <a:xfrm>
            <a:off x="203200" y="1143000"/>
            <a:ext cx="865505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zh-CN" altLang="en-US" sz="2800" dirty="0"/>
          </a:p>
        </p:txBody>
      </p:sp>
      <p:sp>
        <p:nvSpPr>
          <p:cNvPr id="5123" name="矩形 5"/>
          <p:cNvSpPr/>
          <p:nvPr/>
        </p:nvSpPr>
        <p:spPr>
          <a:xfrm>
            <a:off x="250825" y="328613"/>
            <a:ext cx="2962275" cy="584200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b="1" dirty="0">
                <a:latin typeface="Arial" panose="020B0604020202020204" pitchFamily="34" charset="0"/>
              </a:rPr>
              <a:t>．</a:t>
            </a:r>
            <a:r>
              <a:rPr lang="zh-CN" altLang="en-US" b="1" dirty="0">
                <a:latin typeface="宋体" panose="02010600030101010101" pitchFamily="2" charset="-122"/>
              </a:rPr>
              <a:t>思考和练习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5124" name="矩形 6"/>
          <p:cNvSpPr/>
          <p:nvPr/>
        </p:nvSpPr>
        <p:spPr>
          <a:xfrm>
            <a:off x="179388" y="1268413"/>
            <a:ext cx="896461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图中</a:t>
            </a:r>
            <a:r>
              <a:rPr lang="zh-CN" altLang="en-US" sz="2800" dirty="0">
                <a:latin typeface="Times New Roman" panose="02020603050405020304" pitchFamily="18" charset="0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ACB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800" b="1" dirty="0">
                <a:latin typeface="Times New Roman" panose="02020603050405020304" pitchFamily="18" charset="0"/>
              </a:rPr>
              <a:t>的顶点和边有哪些特点？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grpSp>
        <p:nvGrpSpPr>
          <p:cNvPr id="5125" name="Group 17"/>
          <p:cNvGrpSpPr/>
          <p:nvPr/>
        </p:nvGrpSpPr>
        <p:grpSpPr>
          <a:xfrm>
            <a:off x="2700338" y="2492375"/>
            <a:ext cx="3367087" cy="3486150"/>
            <a:chOff x="975" y="1515"/>
            <a:chExt cx="2121" cy="2196"/>
          </a:xfrm>
        </p:grpSpPr>
        <p:grpSp>
          <p:nvGrpSpPr>
            <p:cNvPr id="5128" name="Group 12"/>
            <p:cNvGrpSpPr/>
            <p:nvPr/>
          </p:nvGrpSpPr>
          <p:grpSpPr>
            <a:xfrm>
              <a:off x="975" y="1797"/>
              <a:ext cx="1905" cy="1914"/>
              <a:chOff x="793" y="1652"/>
              <a:chExt cx="1905" cy="1914"/>
            </a:xfrm>
          </p:grpSpPr>
          <p:sp>
            <p:nvSpPr>
              <p:cNvPr id="5133" name="Oval 8"/>
              <p:cNvSpPr/>
              <p:nvPr/>
            </p:nvSpPr>
            <p:spPr>
              <a:xfrm>
                <a:off x="793" y="1661"/>
                <a:ext cx="1905" cy="1905"/>
              </a:xfrm>
              <a:prstGeom prst="ellipse">
                <a:avLst/>
              </a:prstGeom>
              <a:noFill/>
              <a:ln w="28575" cap="flat" cmpd="sng">
                <a:solidFill>
                  <a:srgbClr val="008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2800" dirty="0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5134" name="AutoShape 9"/>
              <p:cNvCxnSpPr>
                <a:stCxn id="5133" idx="0"/>
                <a:endCxn id="5133" idx="3"/>
              </p:cNvCxnSpPr>
              <p:nvPr/>
            </p:nvCxnSpPr>
            <p:spPr>
              <a:xfrm flipH="1">
                <a:off x="1072" y="1652"/>
                <a:ext cx="674" cy="1644"/>
              </a:xfrm>
              <a:prstGeom prst="straightConnector1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cxnSp>
            <p:nvCxnSpPr>
              <p:cNvPr id="5135" name="AutoShape 10"/>
              <p:cNvCxnSpPr>
                <a:stCxn id="5133" idx="0"/>
                <a:endCxn id="5133" idx="5"/>
              </p:cNvCxnSpPr>
              <p:nvPr/>
            </p:nvCxnSpPr>
            <p:spPr>
              <a:xfrm>
                <a:off x="1746" y="1652"/>
                <a:ext cx="673" cy="1644"/>
              </a:xfrm>
              <a:prstGeom prst="straightConnector1">
                <a:avLst/>
              </a:prstGeom>
              <a:ln w="2857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</p:cxnSp>
          <p:sp>
            <p:nvSpPr>
              <p:cNvPr id="5136" name="Oval 11"/>
              <p:cNvSpPr/>
              <p:nvPr/>
            </p:nvSpPr>
            <p:spPr>
              <a:xfrm>
                <a:off x="1723" y="2590"/>
                <a:ext cx="45" cy="45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</a:ln>
            </p:spPr>
            <p:txBody>
              <a:bodyPr wrap="none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endParaRPr lang="zh-CN" altLang="en-US" sz="2800" dirty="0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5129" name="Rectangle 13"/>
            <p:cNvSpPr/>
            <p:nvPr/>
          </p:nvSpPr>
          <p:spPr>
            <a:xfrm>
              <a:off x="1031" y="3339"/>
              <a:ext cx="53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130" name="Rectangle 14"/>
            <p:cNvSpPr/>
            <p:nvPr/>
          </p:nvSpPr>
          <p:spPr>
            <a:xfrm>
              <a:off x="1746" y="2740"/>
              <a:ext cx="53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131" name="Rectangle 15"/>
            <p:cNvSpPr/>
            <p:nvPr/>
          </p:nvSpPr>
          <p:spPr>
            <a:xfrm>
              <a:off x="2562" y="3339"/>
              <a:ext cx="53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132" name="Rectangle 16"/>
            <p:cNvSpPr/>
            <p:nvPr/>
          </p:nvSpPr>
          <p:spPr>
            <a:xfrm>
              <a:off x="1802" y="1515"/>
              <a:ext cx="534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79388" y="1628775"/>
            <a:ext cx="8964612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　　顶点</a:t>
            </a:r>
            <a:r>
              <a:rPr lang="zh-CN" altLang="en-US" sz="2800" b="1" dirty="0">
                <a:latin typeface="Times New Roman" panose="02020603050405020304" pitchFamily="18" charset="0"/>
              </a:rPr>
              <a:t>在圆上，并且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两边</a:t>
            </a:r>
            <a:r>
              <a:rPr lang="zh-CN" altLang="en-US" sz="2800" b="1" dirty="0">
                <a:latin typeface="Times New Roman" panose="02020603050405020304" pitchFamily="18" charset="0"/>
              </a:rPr>
              <a:t>都和圆相交的角叫圆周角．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如：</a:t>
            </a:r>
            <a:r>
              <a:rPr lang="zh-CN" altLang="en-US" sz="2800" dirty="0">
                <a:latin typeface="Times New Roman" panose="02020603050405020304" pitchFamily="18" charset="0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ACB</a:t>
            </a:r>
            <a:r>
              <a:rPr lang="zh-CN" altLang="en-US" sz="2800" b="1" dirty="0">
                <a:latin typeface="Times New Roman" panose="02020603050405020304" pitchFamily="18" charset="0"/>
              </a:rPr>
              <a:t>．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矩形 2"/>
          <p:cNvSpPr/>
          <p:nvPr/>
        </p:nvSpPr>
        <p:spPr>
          <a:xfrm>
            <a:off x="179388" y="1268413"/>
            <a:ext cx="896461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　　教科书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88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页　练习 </a:t>
            </a:r>
            <a:r>
              <a:rPr lang="en-US" altLang="zh-C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．</a:t>
            </a:r>
            <a:endParaRPr lang="zh-CN" altLang="en-US" sz="2800" dirty="0"/>
          </a:p>
        </p:txBody>
      </p:sp>
      <p:sp>
        <p:nvSpPr>
          <p:cNvPr id="6147" name="矩形 5"/>
          <p:cNvSpPr/>
          <p:nvPr/>
        </p:nvSpPr>
        <p:spPr>
          <a:xfrm>
            <a:off x="250825" y="328613"/>
            <a:ext cx="2967038" cy="584200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b="1" dirty="0">
                <a:latin typeface="Arial" panose="020B0604020202020204" pitchFamily="34" charset="0"/>
              </a:rPr>
              <a:t>．思考和</a:t>
            </a:r>
            <a:r>
              <a:rPr lang="zh-CN" altLang="en-US" b="1" dirty="0">
                <a:latin typeface="宋体" panose="02010600030101010101" pitchFamily="2" charset="-122"/>
              </a:rPr>
              <a:t>练习</a:t>
            </a:r>
            <a:endParaRPr lang="en-US" altLang="zh-CN" b="1" dirty="0">
              <a:latin typeface="宋体" panose="02010600030101010101" pitchFamily="2" charset="-122"/>
            </a:endParaRPr>
          </a:p>
        </p:txBody>
      </p: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advTm="2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矩形 12"/>
          <p:cNvSpPr/>
          <p:nvPr/>
        </p:nvSpPr>
        <p:spPr>
          <a:xfrm>
            <a:off x="179388" y="1268413"/>
            <a:ext cx="8964612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Arial" panose="020B0604020202020204" pitchFamily="34" charset="0"/>
              </a:rPr>
              <a:t>　　图中</a:t>
            </a:r>
            <a:r>
              <a:rPr lang="en-US" altLang="zh-CN" sz="2800" dirty="0">
                <a:latin typeface="Arial" panose="020B0604020202020204" pitchFamily="34" charset="0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ACB </a:t>
            </a:r>
            <a:r>
              <a:rPr lang="zh-CN" altLang="en-US" sz="2800" b="1" dirty="0">
                <a:latin typeface="Arial" panose="020B0604020202020204" pitchFamily="34" charset="0"/>
              </a:rPr>
              <a:t>和</a:t>
            </a:r>
            <a:r>
              <a:rPr lang="en-US" altLang="zh-CN" sz="2800" dirty="0">
                <a:latin typeface="Arial" panose="020B0604020202020204" pitchFamily="34" charset="0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AOB </a:t>
            </a:r>
            <a:r>
              <a:rPr lang="zh-CN" altLang="en-US" sz="2800" b="1" dirty="0">
                <a:latin typeface="Arial" panose="020B0604020202020204" pitchFamily="34" charset="0"/>
              </a:rPr>
              <a:t>有怎样的关系？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7171" name="矩形 5"/>
          <p:cNvSpPr/>
          <p:nvPr/>
        </p:nvSpPr>
        <p:spPr>
          <a:xfrm>
            <a:off x="250825" y="328613"/>
            <a:ext cx="1873250" cy="584200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b="1" dirty="0">
                <a:latin typeface="Arial" panose="020B0604020202020204" pitchFamily="34" charset="0"/>
              </a:rPr>
              <a:t>．</a:t>
            </a:r>
            <a:r>
              <a:rPr lang="zh-CN" altLang="en-US" b="1" dirty="0">
                <a:latin typeface="宋体" panose="02010600030101010101" pitchFamily="2" charset="-122"/>
              </a:rPr>
              <a:t>探究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grpSp>
        <p:nvGrpSpPr>
          <p:cNvPr id="7172" name="Group 16"/>
          <p:cNvGrpSpPr/>
          <p:nvPr/>
        </p:nvGrpSpPr>
        <p:grpSpPr>
          <a:xfrm>
            <a:off x="5300663" y="1916113"/>
            <a:ext cx="2943225" cy="3327400"/>
            <a:chOff x="3339" y="1207"/>
            <a:chExt cx="1854" cy="2096"/>
          </a:xfrm>
        </p:grpSpPr>
        <p:pic>
          <p:nvPicPr>
            <p:cNvPr id="7175" name="Picture 1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339" y="1434"/>
              <a:ext cx="1854" cy="186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76" name="Rectangle 11"/>
            <p:cNvSpPr/>
            <p:nvPr/>
          </p:nvSpPr>
          <p:spPr>
            <a:xfrm>
              <a:off x="4695" y="2976"/>
              <a:ext cx="40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177" name="Rectangle 12"/>
            <p:cNvSpPr/>
            <p:nvPr/>
          </p:nvSpPr>
          <p:spPr>
            <a:xfrm>
              <a:off x="4242" y="1207"/>
              <a:ext cx="362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178" name="Rectangle 13"/>
            <p:cNvSpPr/>
            <p:nvPr/>
          </p:nvSpPr>
          <p:spPr>
            <a:xfrm>
              <a:off x="4105" y="2377"/>
              <a:ext cx="40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179" name="Rectangle 14"/>
            <p:cNvSpPr/>
            <p:nvPr/>
          </p:nvSpPr>
          <p:spPr>
            <a:xfrm>
              <a:off x="3425" y="2886"/>
              <a:ext cx="40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aphicFrame>
        <p:nvGraphicFramePr>
          <p:cNvPr id="7185" name="Object 17"/>
          <p:cNvGraphicFramePr>
            <a:graphicFrameLocks noChangeAspect="1"/>
          </p:cNvGraphicFramePr>
          <p:nvPr/>
        </p:nvGraphicFramePr>
        <p:xfrm>
          <a:off x="1042988" y="2636838"/>
          <a:ext cx="25527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2" imgW="2552700" imgH="825500" progId="Equation.3">
                  <p:embed/>
                </p:oleObj>
              </mc:Choice>
              <mc:Fallback>
                <p:oleObj name="" r:id="rId2" imgW="2552700" imgH="825500" progId="Equation.3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042988" y="2636838"/>
                        <a:ext cx="2552700" cy="8255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图片 6" descr="t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矩形 5"/>
          <p:cNvSpPr/>
          <p:nvPr/>
        </p:nvSpPr>
        <p:spPr>
          <a:xfrm>
            <a:off x="250825" y="328613"/>
            <a:ext cx="1873250" cy="584200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b="1" dirty="0">
                <a:latin typeface="Arial" panose="020B0604020202020204" pitchFamily="34" charset="0"/>
              </a:rPr>
              <a:t>．</a:t>
            </a:r>
            <a:r>
              <a:rPr lang="zh-CN" altLang="en-US" b="1" dirty="0">
                <a:latin typeface="宋体" panose="02010600030101010101" pitchFamily="2" charset="-122"/>
              </a:rPr>
              <a:t>探究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grpSp>
        <p:nvGrpSpPr>
          <p:cNvPr id="8219" name="Group 27"/>
          <p:cNvGrpSpPr/>
          <p:nvPr/>
        </p:nvGrpSpPr>
        <p:grpSpPr>
          <a:xfrm>
            <a:off x="3068638" y="2276475"/>
            <a:ext cx="2943225" cy="3240088"/>
            <a:chOff x="113" y="1480"/>
            <a:chExt cx="1854" cy="2041"/>
          </a:xfrm>
        </p:grpSpPr>
        <p:pic>
          <p:nvPicPr>
            <p:cNvPr id="8214" name="Picture 1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13" y="1661"/>
              <a:ext cx="1854" cy="185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15" name="Rectangle 13"/>
            <p:cNvSpPr/>
            <p:nvPr/>
          </p:nvSpPr>
          <p:spPr>
            <a:xfrm>
              <a:off x="158" y="3067"/>
              <a:ext cx="40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216" name="Rectangle 14"/>
            <p:cNvSpPr/>
            <p:nvPr/>
          </p:nvSpPr>
          <p:spPr>
            <a:xfrm>
              <a:off x="1520" y="3194"/>
              <a:ext cx="362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217" name="Rectangle 15"/>
            <p:cNvSpPr/>
            <p:nvPr/>
          </p:nvSpPr>
          <p:spPr>
            <a:xfrm>
              <a:off x="884" y="2604"/>
              <a:ext cx="40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218" name="Rectangle 16"/>
            <p:cNvSpPr/>
            <p:nvPr/>
          </p:nvSpPr>
          <p:spPr>
            <a:xfrm>
              <a:off x="657" y="1480"/>
              <a:ext cx="40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2" name="Group 25"/>
          <p:cNvGrpSpPr/>
          <p:nvPr/>
        </p:nvGrpSpPr>
        <p:grpSpPr>
          <a:xfrm>
            <a:off x="5949950" y="2565400"/>
            <a:ext cx="3302000" cy="2951163"/>
            <a:chOff x="3748" y="1616"/>
            <a:chExt cx="2080" cy="1859"/>
          </a:xfrm>
        </p:grpSpPr>
        <p:pic>
          <p:nvPicPr>
            <p:cNvPr id="8209" name="Picture 1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48" y="1616"/>
              <a:ext cx="1854" cy="185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10" name="Rectangle 21"/>
            <p:cNvSpPr/>
            <p:nvPr/>
          </p:nvSpPr>
          <p:spPr>
            <a:xfrm>
              <a:off x="3787" y="3021"/>
              <a:ext cx="40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211" name="Rectangle 22"/>
            <p:cNvSpPr/>
            <p:nvPr/>
          </p:nvSpPr>
          <p:spPr>
            <a:xfrm>
              <a:off x="5149" y="3148"/>
              <a:ext cx="362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212" name="Rectangle 23"/>
            <p:cNvSpPr/>
            <p:nvPr/>
          </p:nvSpPr>
          <p:spPr>
            <a:xfrm>
              <a:off x="4468" y="2296"/>
              <a:ext cx="40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213" name="Rectangle 24"/>
            <p:cNvSpPr/>
            <p:nvPr/>
          </p:nvSpPr>
          <p:spPr>
            <a:xfrm>
              <a:off x="5420" y="1969"/>
              <a:ext cx="40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pic>
        <p:nvPicPr>
          <p:cNvPr id="7" name="图片 6" descr="t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8198" name="Group 27"/>
          <p:cNvGrpSpPr/>
          <p:nvPr/>
        </p:nvGrpSpPr>
        <p:grpSpPr>
          <a:xfrm>
            <a:off x="179388" y="1268413"/>
            <a:ext cx="8964612" cy="946150"/>
            <a:chOff x="113" y="799"/>
            <a:chExt cx="5647" cy="596"/>
          </a:xfrm>
        </p:grpSpPr>
        <p:sp>
          <p:nvSpPr>
            <p:cNvPr id="8205" name="TextBox 9"/>
            <p:cNvSpPr txBox="1"/>
            <p:nvPr/>
          </p:nvSpPr>
          <p:spPr>
            <a:xfrm>
              <a:off x="113" y="799"/>
              <a:ext cx="5647" cy="59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　　（</a:t>
              </a:r>
              <a:r>
                <a:rPr lang="en-US" altLang="zh-CN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）在圆上任取 </a:t>
              </a:r>
              <a:r>
                <a:rPr lang="zh-CN" altLang="en-US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　 </a:t>
              </a: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，画出圆心角</a:t>
              </a:r>
              <a:r>
                <a:rPr lang="en-US" altLang="zh-CN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∠</a:t>
              </a: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BOC </a:t>
              </a: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和圆周角</a:t>
              </a:r>
              <a:r>
                <a:rPr lang="en-US" altLang="zh-CN" sz="2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∠</a:t>
              </a: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BAC</a:t>
              </a:r>
              <a:r>
                <a:rPr lang="zh-CN" altLang="en-US" sz="2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，圆心角与圆周角有几种位置关系？</a:t>
              </a:r>
              <a:endParaRPr lang="zh-CN" altLang="en-US" sz="2800" b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grpSp>
          <p:nvGrpSpPr>
            <p:cNvPr id="8206" name="Group 24"/>
            <p:cNvGrpSpPr/>
            <p:nvPr/>
          </p:nvGrpSpPr>
          <p:grpSpPr>
            <a:xfrm>
              <a:off x="2308" y="799"/>
              <a:ext cx="589" cy="347"/>
              <a:chOff x="4241" y="506"/>
              <a:chExt cx="589" cy="347"/>
            </a:xfrm>
          </p:grpSpPr>
          <p:sp>
            <p:nvSpPr>
              <p:cNvPr id="8207" name="Rectangle 25"/>
              <p:cNvSpPr/>
              <p:nvPr/>
            </p:nvSpPr>
            <p:spPr>
              <a:xfrm>
                <a:off x="4241" y="506"/>
                <a:ext cx="589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en-US" altLang="zh-CN" sz="28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BC</a:t>
                </a:r>
                <a:endParaRPr lang="en-US" altLang="zh-CN" sz="2800" i="1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  <p:sp>
            <p:nvSpPr>
              <p:cNvPr id="8208" name="Arc 26"/>
              <p:cNvSpPr/>
              <p:nvPr/>
            </p:nvSpPr>
            <p:spPr>
              <a:xfrm>
                <a:off x="4344" y="536"/>
                <a:ext cx="212" cy="3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" y="0"/>
                  </a:cxn>
                  <a:cxn ang="0">
                    <a:pos x="1" y="5"/>
                  </a:cxn>
                </a:cxnLst>
                <a:pathLst>
                  <a:path w="14482" h="21600" fill="none">
                    <a:moveTo>
                      <a:pt x="-1" y="1045"/>
                    </a:moveTo>
                    <a:cubicBezTo>
                      <a:pt x="2145" y="352"/>
                      <a:pt x="4385" y="-1"/>
                      <a:pt x="6640" y="0"/>
                    </a:cubicBezTo>
                    <a:cubicBezTo>
                      <a:pt x="9322" y="0"/>
                      <a:pt x="11982" y="499"/>
                      <a:pt x="14482" y="1473"/>
                    </a:cubicBezTo>
                  </a:path>
                  <a:path w="14482" h="21600" stroke="0">
                    <a:moveTo>
                      <a:pt x="-1" y="1045"/>
                    </a:moveTo>
                    <a:cubicBezTo>
                      <a:pt x="2145" y="352"/>
                      <a:pt x="4385" y="-1"/>
                      <a:pt x="6640" y="0"/>
                    </a:cubicBezTo>
                    <a:cubicBezTo>
                      <a:pt x="9322" y="0"/>
                      <a:pt x="11982" y="499"/>
                      <a:pt x="14482" y="1473"/>
                    </a:cubicBezTo>
                    <a:lnTo>
                      <a:pt x="6640" y="21600"/>
                    </a:lnTo>
                    <a:lnTo>
                      <a:pt x="-1" y="1045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tx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p>
                <a:endParaRPr lang="zh-CN" altLang="en-US"/>
              </a:p>
            </p:txBody>
          </p:sp>
        </p:grpSp>
      </p:grpSp>
      <p:grpSp>
        <p:nvGrpSpPr>
          <p:cNvPr id="8233" name="Group 23"/>
          <p:cNvGrpSpPr/>
          <p:nvPr/>
        </p:nvGrpSpPr>
        <p:grpSpPr>
          <a:xfrm>
            <a:off x="209550" y="2493963"/>
            <a:ext cx="3086100" cy="2951162"/>
            <a:chOff x="3748" y="1026"/>
            <a:chExt cx="1944" cy="1859"/>
          </a:xfrm>
        </p:grpSpPr>
        <p:pic>
          <p:nvPicPr>
            <p:cNvPr id="8200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48" y="1026"/>
              <a:ext cx="1854" cy="185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01" name="Rectangle 19"/>
            <p:cNvSpPr/>
            <p:nvPr/>
          </p:nvSpPr>
          <p:spPr>
            <a:xfrm>
              <a:off x="3787" y="2431"/>
              <a:ext cx="40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202" name="Rectangle 20"/>
            <p:cNvSpPr/>
            <p:nvPr/>
          </p:nvSpPr>
          <p:spPr>
            <a:xfrm>
              <a:off x="5149" y="2558"/>
              <a:ext cx="362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203" name="Rectangle 21"/>
            <p:cNvSpPr/>
            <p:nvPr/>
          </p:nvSpPr>
          <p:spPr>
            <a:xfrm>
              <a:off x="4468" y="1706"/>
              <a:ext cx="40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204" name="Rectangle 22"/>
            <p:cNvSpPr/>
            <p:nvPr/>
          </p:nvSpPr>
          <p:spPr>
            <a:xfrm>
              <a:off x="5284" y="1071"/>
              <a:ext cx="40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矩形 2"/>
          <p:cNvSpPr/>
          <p:nvPr/>
        </p:nvSpPr>
        <p:spPr>
          <a:xfrm>
            <a:off x="179388" y="2051050"/>
            <a:ext cx="8964612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（</a:t>
            </a:r>
            <a:r>
              <a:rPr lang="en-US" altLang="zh-CN" sz="2800" dirty="0">
                <a:latin typeface="Times New Roman" panose="02020603050405020304" pitchFamily="18" charset="0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</a:rPr>
              <a:t>）如图，如何证明一条弧所对的圆周角等于它</a:t>
            </a:r>
            <a:br>
              <a:rPr lang="zh-CN" altLang="en-US" sz="2800" b="1" dirty="0">
                <a:latin typeface="Times New Roman" panose="02020603050405020304" pitchFamily="18" charset="0"/>
              </a:rPr>
            </a:br>
            <a:r>
              <a:rPr lang="zh-CN" altLang="en-US" sz="2800" b="1" dirty="0">
                <a:latin typeface="Times New Roman" panose="02020603050405020304" pitchFamily="18" charset="0"/>
              </a:rPr>
              <a:t>所对的圆心角的一半？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9219" name="矩形 6"/>
          <p:cNvSpPr/>
          <p:nvPr/>
        </p:nvSpPr>
        <p:spPr>
          <a:xfrm>
            <a:off x="250825" y="328613"/>
            <a:ext cx="2736850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b="1" dirty="0">
                <a:latin typeface="Arial" panose="020B0604020202020204" pitchFamily="34" charset="0"/>
              </a:rPr>
              <a:t>．</a:t>
            </a:r>
            <a:r>
              <a:rPr lang="zh-CN" altLang="en-US" b="1" dirty="0">
                <a:latin typeface="宋体" panose="02010600030101010101" pitchFamily="2" charset="-122"/>
              </a:rPr>
              <a:t>证明猜想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grpSp>
        <p:nvGrpSpPr>
          <p:cNvPr id="9220" name="Group 23"/>
          <p:cNvGrpSpPr/>
          <p:nvPr/>
        </p:nvGrpSpPr>
        <p:grpSpPr>
          <a:xfrm>
            <a:off x="5807075" y="2925763"/>
            <a:ext cx="3086100" cy="2951162"/>
            <a:chOff x="3748" y="1026"/>
            <a:chExt cx="1944" cy="1859"/>
          </a:xfrm>
        </p:grpSpPr>
        <p:pic>
          <p:nvPicPr>
            <p:cNvPr id="9228" name="Picture 1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748" y="1026"/>
              <a:ext cx="1854" cy="185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29" name="Rectangle 19"/>
            <p:cNvSpPr/>
            <p:nvPr/>
          </p:nvSpPr>
          <p:spPr>
            <a:xfrm>
              <a:off x="3787" y="2431"/>
              <a:ext cx="40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30" name="Rectangle 20"/>
            <p:cNvSpPr/>
            <p:nvPr/>
          </p:nvSpPr>
          <p:spPr>
            <a:xfrm>
              <a:off x="5149" y="2558"/>
              <a:ext cx="362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31" name="Rectangle 21"/>
            <p:cNvSpPr/>
            <p:nvPr/>
          </p:nvSpPr>
          <p:spPr>
            <a:xfrm>
              <a:off x="4468" y="1706"/>
              <a:ext cx="40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232" name="Rectangle 22"/>
            <p:cNvSpPr/>
            <p:nvPr/>
          </p:nvSpPr>
          <p:spPr>
            <a:xfrm>
              <a:off x="5284" y="1071"/>
              <a:ext cx="40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grpSp>
        <p:nvGrpSpPr>
          <p:cNvPr id="9244" name="Group 28"/>
          <p:cNvGrpSpPr/>
          <p:nvPr/>
        </p:nvGrpSpPr>
        <p:grpSpPr>
          <a:xfrm>
            <a:off x="1042988" y="3573463"/>
            <a:ext cx="4608512" cy="2159000"/>
            <a:chOff x="657" y="1661"/>
            <a:chExt cx="2903" cy="1360"/>
          </a:xfrm>
        </p:grpSpPr>
        <p:sp>
          <p:nvSpPr>
            <p:cNvPr id="9224" name="Rectangle 24"/>
            <p:cNvSpPr/>
            <p:nvPr/>
          </p:nvSpPr>
          <p:spPr>
            <a:xfrm>
              <a:off x="657" y="1661"/>
              <a:ext cx="2903" cy="8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dirty="0">
                  <a:latin typeface="Times New Roman" panose="02020603050405020304" pitchFamily="18" charset="0"/>
                </a:rPr>
                <a:t>∵</a:t>
              </a:r>
              <a:r>
                <a:rPr lang="zh-CN" altLang="en-US" sz="2800" dirty="0">
                  <a:latin typeface="Times New Roman" panose="02020603050405020304" pitchFamily="18" charset="0"/>
                </a:rPr>
                <a:t>　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OA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=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OC</a:t>
              </a:r>
              <a:r>
                <a:rPr lang="zh-CN" altLang="en-US" sz="2800" dirty="0">
                  <a:latin typeface="Times New Roman" panose="02020603050405020304" pitchFamily="18" charset="0"/>
                </a:rPr>
                <a:t>，</a:t>
              </a:r>
              <a:endParaRPr lang="zh-CN" altLang="en-US" sz="2800" dirty="0">
                <a:latin typeface="Times New Roman" panose="02020603050405020304" pitchFamily="18" charset="0"/>
              </a:endParaRPr>
            </a:p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dirty="0">
                  <a:latin typeface="Times New Roman" panose="02020603050405020304" pitchFamily="18" charset="0"/>
                </a:rPr>
                <a:t>∴　∠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A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=</a:t>
              </a:r>
              <a:r>
                <a:rPr lang="zh-CN" altLang="en-US" sz="2800" dirty="0">
                  <a:latin typeface="Times New Roman" panose="02020603050405020304" pitchFamily="18" charset="0"/>
                </a:rPr>
                <a:t>∠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C</a:t>
              </a:r>
              <a:r>
                <a:rPr lang="zh-CN" altLang="en-US" sz="2800" dirty="0">
                  <a:latin typeface="Times New Roman" panose="02020603050405020304" pitchFamily="18" charset="0"/>
                </a:rPr>
                <a:t>．</a:t>
              </a:r>
              <a:br>
                <a:rPr lang="zh-CN" altLang="en-US" sz="2800" dirty="0">
                  <a:latin typeface="Times New Roman" panose="02020603050405020304" pitchFamily="18" charset="0"/>
                </a:rPr>
              </a:br>
              <a:r>
                <a:rPr lang="zh-CN" altLang="en-US" sz="2800" dirty="0">
                  <a:latin typeface="Times New Roman" panose="02020603050405020304" pitchFamily="18" charset="0"/>
                </a:rPr>
                <a:t>又∵　∠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BOC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=</a:t>
              </a:r>
              <a:r>
                <a:rPr lang="zh-CN" altLang="en-US" sz="2800" dirty="0">
                  <a:latin typeface="Times New Roman" panose="02020603050405020304" pitchFamily="18" charset="0"/>
                </a:rPr>
                <a:t>∠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A</a:t>
              </a:r>
              <a:r>
                <a:rPr lang="en-US" altLang="zh-CN" sz="2800" dirty="0">
                  <a:latin typeface="Times New Roman" panose="02020603050405020304" pitchFamily="18" charset="0"/>
                </a:rPr>
                <a:t>+</a:t>
              </a:r>
              <a:r>
                <a:rPr lang="zh-CN" altLang="en-US" sz="2800" dirty="0">
                  <a:latin typeface="Times New Roman" panose="02020603050405020304" pitchFamily="18" charset="0"/>
                </a:rPr>
                <a:t>∠</a:t>
              </a:r>
              <a:r>
                <a:rPr lang="en-US" altLang="zh-CN" sz="2800" i="1" dirty="0">
                  <a:latin typeface="Times New Roman" panose="02020603050405020304" pitchFamily="18" charset="0"/>
                </a:rPr>
                <a:t>C</a:t>
              </a:r>
              <a:r>
                <a:rPr lang="zh-CN" altLang="en-US" sz="2800" dirty="0">
                  <a:latin typeface="Times New Roman" panose="02020603050405020304" pitchFamily="18" charset="0"/>
                </a:rPr>
                <a:t>，</a:t>
              </a:r>
              <a:endParaRPr lang="zh-CN" altLang="en-US" sz="2800" dirty="0">
                <a:latin typeface="Times New Roman" panose="02020603050405020304" pitchFamily="18" charset="0"/>
              </a:endParaRPr>
            </a:p>
          </p:txBody>
        </p:sp>
        <p:grpSp>
          <p:nvGrpSpPr>
            <p:cNvPr id="9225" name="Group 27"/>
            <p:cNvGrpSpPr/>
            <p:nvPr/>
          </p:nvGrpSpPr>
          <p:grpSpPr>
            <a:xfrm>
              <a:off x="657" y="2501"/>
              <a:ext cx="2164" cy="520"/>
              <a:chOff x="657" y="1803"/>
              <a:chExt cx="2164" cy="520"/>
            </a:xfrm>
          </p:grpSpPr>
          <p:graphicFrame>
            <p:nvGraphicFramePr>
              <p:cNvPr id="9226" name="Object 25"/>
              <p:cNvGraphicFramePr>
                <a:graphicFrameLocks noChangeAspect="1"/>
              </p:cNvGraphicFramePr>
              <p:nvPr/>
            </p:nvGraphicFramePr>
            <p:xfrm>
              <a:off x="1149" y="1803"/>
              <a:ext cx="1672" cy="52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76" name="" r:id="rId2" imgW="2654300" imgH="825500" progId="Equation.3">
                      <p:embed/>
                    </p:oleObj>
                  </mc:Choice>
                  <mc:Fallback>
                    <p:oleObj name="" r:id="rId2" imgW="2654300" imgH="825500" progId="Equation.3">
                      <p:embed/>
                      <p:pic>
                        <p:nvPicPr>
                          <p:cNvPr id="0" name="图片 3075"/>
                          <p:cNvPicPr/>
                          <p:nvPr/>
                        </p:nvPicPr>
                        <p:blipFill>
                          <a:blip r:embed="rId3"/>
                          <a:stretch>
                            <a:fillRect/>
                          </a:stretch>
                        </p:blipFill>
                        <p:spPr>
                          <a:xfrm>
                            <a:off x="1149" y="1803"/>
                            <a:ext cx="1672" cy="520"/>
                          </a:xfrm>
                          <a:prstGeom prst="rect">
                            <a:avLst/>
                          </a:prstGeom>
                          <a:noFill/>
                          <a:ln w="38100">
                            <a:noFill/>
                            <a:miter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9227" name="Rectangle 26"/>
              <p:cNvSpPr/>
              <p:nvPr/>
            </p:nvSpPr>
            <p:spPr>
              <a:xfrm>
                <a:off x="657" y="1872"/>
                <a:ext cx="535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None/>
                </a:pPr>
                <a:r>
                  <a:rPr lang="zh-CN" altLang="en-US" sz="2800" dirty="0">
                    <a:latin typeface="Times New Roman" panose="02020603050405020304" pitchFamily="18" charset="0"/>
                  </a:rPr>
                  <a:t>∴</a:t>
                </a:r>
                <a:endParaRPr lang="zh-CN" altLang="en-US" sz="2800" dirty="0">
                  <a:latin typeface="Times New Roman" panose="02020603050405020304" pitchFamily="18" charset="0"/>
                </a:endParaRPr>
              </a:p>
            </p:txBody>
          </p:sp>
        </p:grpSp>
      </p:grpSp>
      <p:pic>
        <p:nvPicPr>
          <p:cNvPr id="2" name="图片 6" descr="t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223" name="矩形 2"/>
          <p:cNvSpPr/>
          <p:nvPr/>
        </p:nvSpPr>
        <p:spPr>
          <a:xfrm>
            <a:off x="165100" y="1104900"/>
            <a:ext cx="8964613" cy="954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我们来分析上页的前两种情况，第三种情况请同学们完成证明</a:t>
            </a:r>
            <a:r>
              <a:rPr lang="zh-CN" altLang="en-US" sz="2800" dirty="0"/>
              <a:t>．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矩形 2"/>
          <p:cNvSpPr/>
          <p:nvPr/>
        </p:nvSpPr>
        <p:spPr>
          <a:xfrm>
            <a:off x="179388" y="1268413"/>
            <a:ext cx="8964612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　　（</a:t>
            </a:r>
            <a:r>
              <a:rPr lang="en-US" altLang="zh-CN" sz="2800" dirty="0">
                <a:latin typeface="Times New Roman" panose="02020603050405020304" pitchFamily="18" charset="0"/>
              </a:rPr>
              <a:t>3</a:t>
            </a:r>
            <a:r>
              <a:rPr lang="zh-CN" altLang="en-US" sz="2800" b="1" dirty="0">
                <a:latin typeface="Times New Roman" panose="02020603050405020304" pitchFamily="18" charset="0"/>
              </a:rPr>
              <a:t>）如图，如何证明一条弧所对的圆周角等于它</a:t>
            </a:r>
            <a:br>
              <a:rPr lang="zh-CN" altLang="en-US" sz="2800" b="1" dirty="0">
                <a:latin typeface="Times New Roman" panose="02020603050405020304" pitchFamily="18" charset="0"/>
              </a:rPr>
            </a:br>
            <a:r>
              <a:rPr lang="zh-CN" altLang="en-US" sz="2800" b="1" dirty="0">
                <a:latin typeface="Times New Roman" panose="02020603050405020304" pitchFamily="18" charset="0"/>
              </a:rPr>
              <a:t>所对的圆心角的一半？</a:t>
            </a:r>
            <a:endParaRPr lang="en-US" altLang="zh-CN" sz="2800" b="1" dirty="0">
              <a:latin typeface="Times New Roman" panose="02020603050405020304" pitchFamily="18" charset="0"/>
            </a:endParaRPr>
          </a:p>
        </p:txBody>
      </p:sp>
      <p:sp>
        <p:nvSpPr>
          <p:cNvPr id="10249" name="TextBox 10"/>
          <p:cNvSpPr txBox="1"/>
          <p:nvPr/>
        </p:nvSpPr>
        <p:spPr>
          <a:xfrm>
            <a:off x="6659563" y="5430838"/>
            <a:ext cx="719137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en-US" sz="28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244" name="矩形 6"/>
          <p:cNvSpPr/>
          <p:nvPr/>
        </p:nvSpPr>
        <p:spPr>
          <a:xfrm>
            <a:off x="250825" y="328613"/>
            <a:ext cx="2736850" cy="652462"/>
          </a:xfrm>
          <a:prstGeom prst="rect">
            <a:avLst/>
          </a:prstGeom>
          <a:noFill/>
          <a:ln w="73025" cap="flat" cmpd="thickThin">
            <a:solidFill>
              <a:srgbClr val="D60093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b="1" dirty="0">
                <a:latin typeface="Arial" panose="020B0604020202020204" pitchFamily="34" charset="0"/>
              </a:rPr>
              <a:t>．</a:t>
            </a:r>
            <a:r>
              <a:rPr lang="zh-CN" altLang="en-US" b="1" dirty="0">
                <a:latin typeface="宋体" panose="02010600030101010101" pitchFamily="2" charset="-122"/>
              </a:rPr>
              <a:t>证明猜想</a:t>
            </a:r>
            <a:endParaRPr lang="zh-CN" altLang="en-US" b="1" dirty="0">
              <a:latin typeface="宋体" panose="02010600030101010101" pitchFamily="2" charset="-122"/>
            </a:endParaRPr>
          </a:p>
        </p:txBody>
      </p:sp>
      <p:sp>
        <p:nvSpPr>
          <p:cNvPr id="10258" name="Line 18"/>
          <p:cNvSpPr/>
          <p:nvPr/>
        </p:nvSpPr>
        <p:spPr>
          <a:xfrm flipH="1">
            <a:off x="7164388" y="2974975"/>
            <a:ext cx="571500" cy="2686050"/>
          </a:xfrm>
          <a:prstGeom prst="line">
            <a:avLst/>
          </a:prstGeom>
          <a:ln w="28575" cap="flat" cmpd="sng">
            <a:solidFill>
              <a:srgbClr val="000000"/>
            </a:solidFill>
            <a:prstDash val="dash"/>
            <a:headEnd type="none" w="med" len="med"/>
            <a:tailEnd type="none" w="med" len="med"/>
          </a:ln>
        </p:spPr>
      </p:sp>
      <p:grpSp>
        <p:nvGrpSpPr>
          <p:cNvPr id="10246" name="Group 24"/>
          <p:cNvGrpSpPr/>
          <p:nvPr/>
        </p:nvGrpSpPr>
        <p:grpSpPr>
          <a:xfrm>
            <a:off x="5978525" y="2420938"/>
            <a:ext cx="2943225" cy="3325812"/>
            <a:chOff x="3675" y="1480"/>
            <a:chExt cx="1854" cy="2095"/>
          </a:xfrm>
        </p:grpSpPr>
        <p:pic>
          <p:nvPicPr>
            <p:cNvPr id="10259" name="Picture 1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3675" y="1721"/>
              <a:ext cx="1854" cy="185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260" name="Rectangle 19"/>
            <p:cNvSpPr/>
            <p:nvPr/>
          </p:nvSpPr>
          <p:spPr>
            <a:xfrm>
              <a:off x="3697" y="3112"/>
              <a:ext cx="40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0261" name="Rectangle 20"/>
            <p:cNvSpPr/>
            <p:nvPr/>
          </p:nvSpPr>
          <p:spPr>
            <a:xfrm>
              <a:off x="5059" y="3239"/>
              <a:ext cx="362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0262" name="Rectangle 21"/>
            <p:cNvSpPr/>
            <p:nvPr/>
          </p:nvSpPr>
          <p:spPr>
            <a:xfrm>
              <a:off x="4332" y="2423"/>
              <a:ext cx="40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0263" name="Rectangle 22"/>
            <p:cNvSpPr/>
            <p:nvPr/>
          </p:nvSpPr>
          <p:spPr>
            <a:xfrm>
              <a:off x="4649" y="1480"/>
              <a:ext cx="40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zh-CN" altLang="en-US" sz="2800" i="1" dirty="0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10265" name="Rectangle 25"/>
          <p:cNvSpPr/>
          <p:nvPr/>
        </p:nvSpPr>
        <p:spPr>
          <a:xfrm>
            <a:off x="898525" y="2133600"/>
            <a:ext cx="792162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证明：如图，连接 </a:t>
            </a:r>
            <a:r>
              <a:rPr lang="en-US" altLang="zh-CN" sz="2800" i="1" dirty="0">
                <a:latin typeface="Times New Roman" panose="02020603050405020304" pitchFamily="18" charset="0"/>
              </a:rPr>
              <a:t>AO </a:t>
            </a:r>
            <a:r>
              <a:rPr lang="zh-CN" altLang="en-US" sz="2800" b="1" dirty="0">
                <a:latin typeface="Times New Roman" panose="02020603050405020304" pitchFamily="18" charset="0"/>
              </a:rPr>
              <a:t>并延长交⊙</a:t>
            </a:r>
            <a:r>
              <a:rPr lang="en-US" altLang="zh-CN" sz="2800" i="1" dirty="0">
                <a:latin typeface="Times New Roman" panose="02020603050405020304" pitchFamily="18" charset="0"/>
              </a:rPr>
              <a:t>O </a:t>
            </a:r>
            <a:r>
              <a:rPr lang="zh-CN" altLang="en-US" sz="2800" b="1" dirty="0">
                <a:latin typeface="Times New Roman" panose="02020603050405020304" pitchFamily="18" charset="0"/>
              </a:rPr>
              <a:t>于点 </a:t>
            </a:r>
            <a:r>
              <a:rPr lang="en-US" altLang="zh-CN" sz="2800" i="1" dirty="0">
                <a:latin typeface="Times New Roman" panose="02020603050405020304" pitchFamily="18" charset="0"/>
              </a:rPr>
              <a:t>D</a:t>
            </a:r>
            <a:r>
              <a:rPr lang="zh-CN" altLang="en-US" sz="2800" dirty="0">
                <a:latin typeface="Times New Roman" panose="02020603050405020304" pitchFamily="18" charset="0"/>
              </a:rPr>
              <a:t>．</a:t>
            </a:r>
            <a:endParaRPr lang="zh-CN" altLang="en-US" sz="2800" dirty="0">
              <a:latin typeface="Times New Roman" panose="02020603050405020304" pitchFamily="18" charset="0"/>
            </a:endParaRPr>
          </a:p>
        </p:txBody>
      </p:sp>
      <p:sp>
        <p:nvSpPr>
          <p:cNvPr id="10267" name="Rectangle 27"/>
          <p:cNvSpPr/>
          <p:nvPr/>
        </p:nvSpPr>
        <p:spPr>
          <a:xfrm>
            <a:off x="971550" y="2565400"/>
            <a:ext cx="5400675" cy="13731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dirty="0">
                <a:latin typeface="Times New Roman" panose="02020603050405020304" pitchFamily="18" charset="0"/>
              </a:rPr>
              <a:t>∵</a:t>
            </a:r>
            <a:r>
              <a:rPr lang="zh-CN" altLang="en-US" sz="2800" dirty="0">
                <a:latin typeface="Times New Roman" panose="02020603050405020304" pitchFamily="18" charset="0"/>
              </a:rPr>
              <a:t>　</a:t>
            </a:r>
            <a:r>
              <a:rPr lang="en-US" altLang="zh-CN" sz="2800" i="1" dirty="0">
                <a:latin typeface="Times New Roman" panose="02020603050405020304" pitchFamily="18" charset="0"/>
              </a:rPr>
              <a:t>OA</a:t>
            </a:r>
            <a:r>
              <a:rPr lang="en-US" altLang="zh-CN" sz="2800" dirty="0">
                <a:latin typeface="Times New Roman" panose="02020603050405020304" pitchFamily="18" charset="0"/>
              </a:rPr>
              <a:t>=</a:t>
            </a:r>
            <a:r>
              <a:rPr lang="en-US" altLang="zh-CN" sz="2800" i="1" dirty="0">
                <a:latin typeface="Times New Roman" panose="02020603050405020304" pitchFamily="18" charset="0"/>
              </a:rPr>
              <a:t>OB</a:t>
            </a:r>
            <a:r>
              <a:rPr lang="zh-CN" altLang="en-US" sz="2800" dirty="0">
                <a:latin typeface="Times New Roman" panose="02020603050405020304" pitchFamily="18" charset="0"/>
              </a:rPr>
              <a:t>，</a:t>
            </a:r>
            <a:endParaRPr lang="zh-CN" altLang="en-US" sz="2800" dirty="0">
              <a:latin typeface="Times New Roman" panose="02020603050405020304" pitchFamily="18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dirty="0">
                <a:latin typeface="Times New Roman" panose="02020603050405020304" pitchFamily="18" charset="0"/>
              </a:rPr>
              <a:t>∴　∠</a:t>
            </a:r>
            <a:r>
              <a:rPr lang="en-US" altLang="zh-CN" sz="2800" i="1" dirty="0">
                <a:latin typeface="Times New Roman" panose="02020603050405020304" pitchFamily="18" charset="0"/>
              </a:rPr>
              <a:t>BAD</a:t>
            </a:r>
            <a:r>
              <a:rPr lang="en-US" altLang="zh-CN" sz="2800" dirty="0">
                <a:latin typeface="Times New Roman" panose="02020603050405020304" pitchFamily="18" charset="0"/>
              </a:rPr>
              <a:t>=</a:t>
            </a:r>
            <a:r>
              <a:rPr lang="zh-CN" altLang="en-US" sz="2800" dirty="0">
                <a:latin typeface="Times New Roman" panose="02020603050405020304" pitchFamily="18" charset="0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</a:rPr>
              <a:t>B</a:t>
            </a:r>
            <a:r>
              <a:rPr lang="zh-CN" altLang="en-US" sz="2800" dirty="0">
                <a:latin typeface="Times New Roman" panose="02020603050405020304" pitchFamily="18" charset="0"/>
              </a:rPr>
              <a:t>．</a:t>
            </a:r>
            <a:br>
              <a:rPr lang="zh-CN" altLang="en-US" sz="2800" dirty="0">
                <a:latin typeface="Times New Roman" panose="02020603050405020304" pitchFamily="18" charset="0"/>
              </a:rPr>
            </a:br>
            <a:r>
              <a:rPr lang="zh-CN" altLang="en-US" sz="2800" dirty="0">
                <a:latin typeface="Times New Roman" panose="02020603050405020304" pitchFamily="18" charset="0"/>
              </a:rPr>
              <a:t>又∵　∠</a:t>
            </a:r>
            <a:r>
              <a:rPr lang="en-US" altLang="zh-CN" sz="2800" i="1" dirty="0">
                <a:latin typeface="Times New Roman" panose="02020603050405020304" pitchFamily="18" charset="0"/>
              </a:rPr>
              <a:t>BOD</a:t>
            </a:r>
            <a:r>
              <a:rPr lang="en-US" altLang="zh-CN" sz="2800" dirty="0">
                <a:latin typeface="Times New Roman" panose="02020603050405020304" pitchFamily="18" charset="0"/>
              </a:rPr>
              <a:t>=</a:t>
            </a:r>
            <a:r>
              <a:rPr lang="zh-CN" altLang="en-US" sz="2800" dirty="0">
                <a:latin typeface="Times New Roman" panose="02020603050405020304" pitchFamily="18" charset="0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</a:rPr>
              <a:t>BAD</a:t>
            </a:r>
            <a:r>
              <a:rPr lang="en-US" altLang="zh-CN" sz="2800" dirty="0">
                <a:latin typeface="Times New Roman" panose="02020603050405020304" pitchFamily="18" charset="0"/>
              </a:rPr>
              <a:t>+</a:t>
            </a:r>
            <a:r>
              <a:rPr lang="zh-CN" altLang="en-US" sz="2800" dirty="0">
                <a:latin typeface="Times New Roman" panose="02020603050405020304" pitchFamily="18" charset="0"/>
              </a:rPr>
              <a:t>∠</a:t>
            </a:r>
            <a:r>
              <a:rPr lang="en-US" altLang="zh-CN" sz="2800" i="1" dirty="0">
                <a:latin typeface="Times New Roman" panose="02020603050405020304" pitchFamily="18" charset="0"/>
              </a:rPr>
              <a:t>B</a:t>
            </a:r>
            <a:r>
              <a:rPr lang="zh-CN" altLang="en-US" sz="2800" dirty="0">
                <a:latin typeface="Times New Roman" panose="02020603050405020304" pitchFamily="18" charset="0"/>
              </a:rPr>
              <a:t>，</a:t>
            </a:r>
            <a:endParaRPr lang="zh-CN" altLang="en-US" sz="2800" dirty="0">
              <a:latin typeface="Times New Roman" panose="02020603050405020304" pitchFamily="18" charset="0"/>
            </a:endParaRPr>
          </a:p>
        </p:txBody>
      </p:sp>
      <p:grpSp>
        <p:nvGrpSpPr>
          <p:cNvPr id="10268" name="Group 28"/>
          <p:cNvGrpSpPr/>
          <p:nvPr/>
        </p:nvGrpSpPr>
        <p:grpSpPr>
          <a:xfrm>
            <a:off x="971550" y="3898900"/>
            <a:ext cx="3448050" cy="825500"/>
            <a:chOff x="657" y="1803"/>
            <a:chExt cx="2172" cy="520"/>
          </a:xfrm>
        </p:grpSpPr>
        <p:graphicFrame>
          <p:nvGraphicFramePr>
            <p:cNvPr id="10257" name="Object 29"/>
            <p:cNvGraphicFramePr>
              <a:graphicFrameLocks noChangeAspect="1"/>
            </p:cNvGraphicFramePr>
            <p:nvPr/>
          </p:nvGraphicFramePr>
          <p:xfrm>
            <a:off x="1141" y="1803"/>
            <a:ext cx="1688" cy="5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4" name="" r:id="rId2" imgW="2679700" imgH="825500" progId="Equation.3">
                    <p:embed/>
                  </p:oleObj>
                </mc:Choice>
                <mc:Fallback>
                  <p:oleObj name="" r:id="rId2" imgW="2679700" imgH="825500" progId="Equation.3">
                    <p:embed/>
                    <p:pic>
                      <p:nvPicPr>
                        <p:cNvPr id="0" name="图片 3083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1141" y="1803"/>
                          <a:ext cx="1688" cy="52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" name="Rectangle 30"/>
            <p:cNvSpPr/>
            <p:nvPr/>
          </p:nvSpPr>
          <p:spPr>
            <a:xfrm>
              <a:off x="657" y="1872"/>
              <a:ext cx="535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dirty="0">
                  <a:latin typeface="Times New Roman" panose="02020603050405020304" pitchFamily="18" charset="0"/>
                </a:rPr>
                <a:t>∴</a:t>
              </a:r>
              <a:endParaRPr lang="zh-CN" altLang="en-US" sz="2800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0274" name="Group 34"/>
          <p:cNvGrpSpPr/>
          <p:nvPr/>
        </p:nvGrpSpPr>
        <p:grpSpPr>
          <a:xfrm>
            <a:off x="971550" y="4724400"/>
            <a:ext cx="3913188" cy="825500"/>
            <a:chOff x="113" y="2976"/>
            <a:chExt cx="2465" cy="520"/>
          </a:xfrm>
        </p:grpSpPr>
        <p:graphicFrame>
          <p:nvGraphicFramePr>
            <p:cNvPr id="10255" name="Object 32"/>
            <p:cNvGraphicFramePr>
              <a:graphicFrameLocks noChangeAspect="1"/>
            </p:cNvGraphicFramePr>
            <p:nvPr/>
          </p:nvGraphicFramePr>
          <p:xfrm>
            <a:off x="858" y="2976"/>
            <a:ext cx="1720" cy="5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3" name="" r:id="rId4" imgW="2730500" imgH="825500" progId="Equation.3">
                    <p:embed/>
                  </p:oleObj>
                </mc:Choice>
                <mc:Fallback>
                  <p:oleObj name="" r:id="rId4" imgW="2730500" imgH="825500" progId="Equation.3">
                    <p:embed/>
                    <p:pic>
                      <p:nvPicPr>
                        <p:cNvPr id="0" name="图片 3082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858" y="2976"/>
                          <a:ext cx="1720" cy="52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56" name="Rectangle 33"/>
            <p:cNvSpPr/>
            <p:nvPr/>
          </p:nvSpPr>
          <p:spPr>
            <a:xfrm>
              <a:off x="113" y="3045"/>
              <a:ext cx="1089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b="1" dirty="0">
                  <a:latin typeface="Times New Roman" panose="02020603050405020304" pitchFamily="18" charset="0"/>
                </a:rPr>
                <a:t>同理，</a:t>
              </a:r>
              <a:endParaRPr lang="zh-CN" altLang="en-US" sz="2800" b="1" dirty="0">
                <a:latin typeface="Times New Roman" panose="02020603050405020304" pitchFamily="18" charset="0"/>
              </a:endParaRPr>
            </a:p>
          </p:txBody>
        </p:sp>
      </p:grpSp>
      <p:grpSp>
        <p:nvGrpSpPr>
          <p:cNvPr id="10278" name="Group 38"/>
          <p:cNvGrpSpPr/>
          <p:nvPr/>
        </p:nvGrpSpPr>
        <p:grpSpPr>
          <a:xfrm>
            <a:off x="1063625" y="5843588"/>
            <a:ext cx="6100763" cy="825500"/>
            <a:chOff x="113" y="3590"/>
            <a:chExt cx="3843" cy="520"/>
          </a:xfrm>
        </p:grpSpPr>
        <p:graphicFrame>
          <p:nvGraphicFramePr>
            <p:cNvPr id="10253" name="Object 36"/>
            <p:cNvGraphicFramePr>
              <a:graphicFrameLocks noChangeAspect="1"/>
            </p:cNvGraphicFramePr>
            <p:nvPr/>
          </p:nvGraphicFramePr>
          <p:xfrm>
            <a:off x="612" y="3590"/>
            <a:ext cx="3344" cy="5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2" name="" r:id="rId6" imgW="5308600" imgH="825500" progId="Equation.3">
                    <p:embed/>
                  </p:oleObj>
                </mc:Choice>
                <mc:Fallback>
                  <p:oleObj name="" r:id="rId6" imgW="5308600" imgH="825500" progId="Equation.3">
                    <p:embed/>
                    <p:pic>
                      <p:nvPicPr>
                        <p:cNvPr id="0" name="图片 3081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612" y="3590"/>
                          <a:ext cx="3344" cy="520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254" name="Rectangle 37"/>
            <p:cNvSpPr/>
            <p:nvPr/>
          </p:nvSpPr>
          <p:spPr>
            <a:xfrm>
              <a:off x="113" y="3659"/>
              <a:ext cx="535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2800" dirty="0">
                  <a:latin typeface="Times New Roman" panose="02020603050405020304" pitchFamily="18" charset="0"/>
                </a:rPr>
                <a:t>∴</a:t>
              </a:r>
              <a:endParaRPr lang="zh-CN" altLang="en-US" sz="2800" dirty="0">
                <a:latin typeface="Times New Roman" panose="02020603050405020304" pitchFamily="18" charset="0"/>
              </a:endParaRPr>
            </a:p>
          </p:txBody>
        </p:sp>
      </p:grpSp>
      <p:pic>
        <p:nvPicPr>
          <p:cNvPr id="3" name="图片 6" descr="tb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59775" y="155575"/>
            <a:ext cx="595313" cy="595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/>
      <p:bldP spid="10265" grpId="0"/>
      <p:bldP spid="10267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1200</Words>
  <Application>WPS 演示</Application>
  <PresentationFormat>全屏显示(4:3)</PresentationFormat>
  <Paragraphs>217</Paragraphs>
  <Slides>16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9</vt:i4>
      </vt:variant>
      <vt:variant>
        <vt:lpstr>幻灯片标题</vt:lpstr>
      </vt:variant>
      <vt:variant>
        <vt:i4>16</vt:i4>
      </vt:variant>
    </vt:vector>
  </HeadingPairs>
  <TitlesOfParts>
    <vt:vector size="34" baseType="lpstr">
      <vt:lpstr>Arial</vt:lpstr>
      <vt:lpstr>宋体</vt:lpstr>
      <vt:lpstr>Wingdings</vt:lpstr>
      <vt:lpstr>Times New Roman</vt:lpstr>
      <vt:lpstr>Calibri</vt:lpstr>
      <vt:lpstr>Symbol</vt:lpstr>
      <vt:lpstr>微软雅黑</vt:lpstr>
      <vt:lpstr>Arial Unicode MS</vt:lpstr>
      <vt:lpstr>Office 主题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24.1.4  圆周角 </dc:title>
  <dc:creator>wsh</dc:creator>
  <cp:lastModifiedBy>ctj</cp:lastModifiedBy>
  <cp:revision>176</cp:revision>
  <dcterms:created xsi:type="dcterms:W3CDTF">2013-11-26T12:54:49Z</dcterms:created>
  <dcterms:modified xsi:type="dcterms:W3CDTF">2017-11-09T01:42:51Z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